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handoutMasterIdLst>
    <p:handoutMasterId r:id="rId70"/>
  </p:handoutMasterIdLst>
  <p:sldIdLst>
    <p:sldId id="669" r:id="rId2"/>
    <p:sldId id="670" r:id="rId3"/>
    <p:sldId id="416" r:id="rId4"/>
    <p:sldId id="536" r:id="rId5"/>
    <p:sldId id="657" r:id="rId6"/>
    <p:sldId id="577" r:id="rId7"/>
    <p:sldId id="565" r:id="rId8"/>
    <p:sldId id="551" r:id="rId9"/>
    <p:sldId id="419" r:id="rId10"/>
    <p:sldId id="517" r:id="rId11"/>
    <p:sldId id="519" r:id="rId12"/>
    <p:sldId id="433" r:id="rId13"/>
    <p:sldId id="398" r:id="rId14"/>
    <p:sldId id="668" r:id="rId15"/>
    <p:sldId id="297" r:id="rId16"/>
    <p:sldId id="296" r:id="rId17"/>
    <p:sldId id="292" r:id="rId18"/>
    <p:sldId id="568" r:id="rId19"/>
    <p:sldId id="581" r:id="rId20"/>
    <p:sldId id="616" r:id="rId21"/>
    <p:sldId id="586" r:id="rId22"/>
    <p:sldId id="655" r:id="rId23"/>
    <p:sldId id="653" r:id="rId24"/>
    <p:sldId id="637" r:id="rId25"/>
    <p:sldId id="382" r:id="rId26"/>
    <p:sldId id="370" r:id="rId27"/>
    <p:sldId id="371" r:id="rId28"/>
    <p:sldId id="609" r:id="rId29"/>
    <p:sldId id="610" r:id="rId30"/>
    <p:sldId id="401" r:id="rId31"/>
    <p:sldId id="373" r:id="rId32"/>
    <p:sldId id="442" r:id="rId33"/>
    <p:sldId id="672" r:id="rId34"/>
    <p:sldId id="673" r:id="rId35"/>
    <p:sldId id="674" r:id="rId36"/>
    <p:sldId id="675" r:id="rId37"/>
    <p:sldId id="676" r:id="rId38"/>
    <p:sldId id="677" r:id="rId39"/>
    <p:sldId id="678" r:id="rId40"/>
    <p:sldId id="679" r:id="rId41"/>
    <p:sldId id="680" r:id="rId42"/>
    <p:sldId id="681" r:id="rId43"/>
    <p:sldId id="682" r:id="rId44"/>
    <p:sldId id="683" r:id="rId45"/>
    <p:sldId id="684" r:id="rId46"/>
    <p:sldId id="685" r:id="rId47"/>
    <p:sldId id="686" r:id="rId48"/>
    <p:sldId id="687" r:id="rId49"/>
    <p:sldId id="688" r:id="rId50"/>
    <p:sldId id="689" r:id="rId51"/>
    <p:sldId id="690" r:id="rId52"/>
    <p:sldId id="691" r:id="rId53"/>
    <p:sldId id="692" r:id="rId54"/>
    <p:sldId id="693" r:id="rId55"/>
    <p:sldId id="694" r:id="rId56"/>
    <p:sldId id="695" r:id="rId57"/>
    <p:sldId id="696" r:id="rId58"/>
    <p:sldId id="697" r:id="rId59"/>
    <p:sldId id="698" r:id="rId60"/>
    <p:sldId id="699" r:id="rId61"/>
    <p:sldId id="700" r:id="rId62"/>
    <p:sldId id="701" r:id="rId63"/>
    <p:sldId id="702" r:id="rId64"/>
    <p:sldId id="703" r:id="rId65"/>
    <p:sldId id="704" r:id="rId66"/>
    <p:sldId id="705" r:id="rId67"/>
    <p:sldId id="706" r:id="rId68"/>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97E446B-3388-4495-BE56-D0933818A8F2}">
          <p14:sldIdLst>
            <p14:sldId id="669"/>
            <p14:sldId id="670"/>
            <p14:sldId id="416"/>
            <p14:sldId id="536"/>
            <p14:sldId id="657"/>
            <p14:sldId id="577"/>
            <p14:sldId id="565"/>
            <p14:sldId id="551"/>
            <p14:sldId id="419"/>
            <p14:sldId id="517"/>
            <p14:sldId id="519"/>
            <p14:sldId id="433"/>
            <p14:sldId id="398"/>
            <p14:sldId id="668"/>
            <p14:sldId id="297"/>
            <p14:sldId id="296"/>
            <p14:sldId id="292"/>
            <p14:sldId id="568"/>
            <p14:sldId id="581"/>
            <p14:sldId id="616"/>
            <p14:sldId id="586"/>
            <p14:sldId id="655"/>
            <p14:sldId id="653"/>
            <p14:sldId id="637"/>
            <p14:sldId id="382"/>
            <p14:sldId id="370"/>
            <p14:sldId id="371"/>
            <p14:sldId id="609"/>
            <p14:sldId id="610"/>
            <p14:sldId id="401"/>
            <p14:sldId id="373"/>
            <p14:sldId id="442"/>
            <p14:sldId id="672"/>
            <p14:sldId id="673"/>
            <p14:sldId id="674"/>
            <p14:sldId id="675"/>
            <p14:sldId id="676"/>
            <p14:sldId id="677"/>
            <p14:sldId id="678"/>
            <p14:sldId id="679"/>
            <p14:sldId id="680"/>
            <p14:sldId id="681"/>
            <p14:sldId id="682"/>
            <p14:sldId id="683"/>
            <p14:sldId id="684"/>
            <p14:sldId id="685"/>
            <p14:sldId id="686"/>
            <p14:sldId id="687"/>
            <p14:sldId id="688"/>
            <p14:sldId id="689"/>
            <p14:sldId id="690"/>
            <p14:sldId id="691"/>
            <p14:sldId id="692"/>
            <p14:sldId id="693"/>
            <p14:sldId id="694"/>
            <p14:sldId id="695"/>
            <p14:sldId id="696"/>
            <p14:sldId id="697"/>
            <p14:sldId id="698"/>
            <p14:sldId id="699"/>
            <p14:sldId id="700"/>
            <p14:sldId id="701"/>
            <p14:sldId id="702"/>
            <p14:sldId id="703"/>
            <p14:sldId id="704"/>
            <p14:sldId id="705"/>
            <p14:sldId id="70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BC3D"/>
    <a:srgbClr val="194F90"/>
    <a:srgbClr val="009900"/>
    <a:srgbClr val="FF9900"/>
    <a:srgbClr val="00CC66"/>
    <a:srgbClr val="FF00FF"/>
    <a:srgbClr val="FFFF66"/>
    <a:srgbClr val="FF0000"/>
    <a:srgbClr val="66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43" autoAdjust="0"/>
    <p:restoredTop sz="82862" autoAdjust="0"/>
  </p:normalViewPr>
  <p:slideViewPr>
    <p:cSldViewPr>
      <p:cViewPr varScale="1">
        <p:scale>
          <a:sx n="57" d="100"/>
          <a:sy n="57" d="100"/>
        </p:scale>
        <p:origin x="1692" y="6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700" cy="461804"/>
          </a:xfrm>
          <a:prstGeom prst="rect">
            <a:avLst/>
          </a:prstGeom>
        </p:spPr>
        <p:txBody>
          <a:bodyPr vert="horz" lIns="92480" tIns="46240" rIns="92480" bIns="46240" rtlCol="0"/>
          <a:lstStyle>
            <a:lvl1pPr algn="l">
              <a:defRPr sz="1200"/>
            </a:lvl1pPr>
          </a:lstStyle>
          <a:p>
            <a:endParaRPr lang="en-US"/>
          </a:p>
        </p:txBody>
      </p:sp>
      <p:sp>
        <p:nvSpPr>
          <p:cNvPr id="3" name="Date Placeholder 2"/>
          <p:cNvSpPr>
            <a:spLocks noGrp="1"/>
          </p:cNvSpPr>
          <p:nvPr>
            <p:ph type="dt" sz="quarter" idx="1"/>
          </p:nvPr>
        </p:nvSpPr>
        <p:spPr>
          <a:xfrm>
            <a:off x="3936768" y="0"/>
            <a:ext cx="3011700" cy="461804"/>
          </a:xfrm>
          <a:prstGeom prst="rect">
            <a:avLst/>
          </a:prstGeom>
        </p:spPr>
        <p:txBody>
          <a:bodyPr vert="horz" lIns="92480" tIns="46240" rIns="92480" bIns="46240" rtlCol="0"/>
          <a:lstStyle>
            <a:lvl1pPr algn="r">
              <a:defRPr sz="1200"/>
            </a:lvl1pPr>
          </a:lstStyle>
          <a:p>
            <a:fld id="{8443C7A3-5376-46B8-979C-8DB297C2A40A}" type="datetimeFigureOut">
              <a:rPr lang="en-US" smtClean="0"/>
              <a:t>5/13/2019</a:t>
            </a:fld>
            <a:endParaRPr lang="en-US"/>
          </a:p>
        </p:txBody>
      </p:sp>
      <p:sp>
        <p:nvSpPr>
          <p:cNvPr id="4" name="Footer Placeholder 3"/>
          <p:cNvSpPr>
            <a:spLocks noGrp="1"/>
          </p:cNvSpPr>
          <p:nvPr>
            <p:ph type="ftr" sz="quarter" idx="2"/>
          </p:nvPr>
        </p:nvSpPr>
        <p:spPr>
          <a:xfrm>
            <a:off x="0" y="8772668"/>
            <a:ext cx="3011700" cy="461804"/>
          </a:xfrm>
          <a:prstGeom prst="rect">
            <a:avLst/>
          </a:prstGeom>
        </p:spPr>
        <p:txBody>
          <a:bodyPr vert="horz" lIns="92480" tIns="46240" rIns="92480" bIns="46240"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700" cy="461804"/>
          </a:xfrm>
          <a:prstGeom prst="rect">
            <a:avLst/>
          </a:prstGeom>
        </p:spPr>
        <p:txBody>
          <a:bodyPr vert="horz" lIns="92480" tIns="46240" rIns="92480" bIns="46240" rtlCol="0" anchor="b"/>
          <a:lstStyle>
            <a:lvl1pPr algn="r">
              <a:defRPr sz="1200"/>
            </a:lvl1pPr>
          </a:lstStyle>
          <a:p>
            <a:fld id="{DDF82CDE-61BC-4F48-AB10-8AADD8262DF1}" type="slidenum">
              <a:rPr lang="en-US" smtClean="0"/>
              <a:t>‹#›</a:t>
            </a:fld>
            <a:endParaRPr lang="en-US"/>
          </a:p>
        </p:txBody>
      </p:sp>
    </p:spTree>
    <p:extLst>
      <p:ext uri="{BB962C8B-B14F-4D97-AF65-F5344CB8AC3E}">
        <p14:creationId xmlns:p14="http://schemas.microsoft.com/office/powerpoint/2010/main" val="19784110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700" cy="461804"/>
          </a:xfrm>
          <a:prstGeom prst="rect">
            <a:avLst/>
          </a:prstGeom>
        </p:spPr>
        <p:txBody>
          <a:bodyPr vert="horz" lIns="92480" tIns="46240" rIns="92480" bIns="46240" rtlCol="0"/>
          <a:lstStyle>
            <a:lvl1pPr algn="l">
              <a:defRPr sz="1200"/>
            </a:lvl1pPr>
          </a:lstStyle>
          <a:p>
            <a:endParaRPr lang="en-US" dirty="0"/>
          </a:p>
        </p:txBody>
      </p:sp>
      <p:sp>
        <p:nvSpPr>
          <p:cNvPr id="3" name="Date Placeholder 2"/>
          <p:cNvSpPr>
            <a:spLocks noGrp="1"/>
          </p:cNvSpPr>
          <p:nvPr>
            <p:ph type="dt" idx="1"/>
          </p:nvPr>
        </p:nvSpPr>
        <p:spPr>
          <a:xfrm>
            <a:off x="3936768" y="0"/>
            <a:ext cx="3011700" cy="461804"/>
          </a:xfrm>
          <a:prstGeom prst="rect">
            <a:avLst/>
          </a:prstGeom>
        </p:spPr>
        <p:txBody>
          <a:bodyPr vert="horz" lIns="92480" tIns="46240" rIns="92480" bIns="46240" rtlCol="0"/>
          <a:lstStyle>
            <a:lvl1pPr algn="r">
              <a:defRPr sz="1200"/>
            </a:lvl1pPr>
          </a:lstStyle>
          <a:p>
            <a:fld id="{5705B484-8CF8-41D4-904E-BCC4BCE8C966}" type="datetimeFigureOut">
              <a:rPr lang="en-US" smtClean="0"/>
              <a:t>5/13/2019</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0" tIns="46240" rIns="92480" bIns="46240"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0" tIns="46240" rIns="92480" bIns="4624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700" cy="461804"/>
          </a:xfrm>
          <a:prstGeom prst="rect">
            <a:avLst/>
          </a:prstGeom>
        </p:spPr>
        <p:txBody>
          <a:bodyPr vert="horz" lIns="92480" tIns="46240" rIns="92480" bIns="4624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700" cy="461804"/>
          </a:xfrm>
          <a:prstGeom prst="rect">
            <a:avLst/>
          </a:prstGeom>
        </p:spPr>
        <p:txBody>
          <a:bodyPr vert="horz" lIns="92480" tIns="46240" rIns="92480" bIns="46240" rtlCol="0" anchor="b"/>
          <a:lstStyle>
            <a:lvl1pPr algn="r">
              <a:defRPr sz="1200"/>
            </a:lvl1pPr>
          </a:lstStyle>
          <a:p>
            <a:fld id="{928B7C8D-DE5D-4CD2-BE51-A5782B0B01DE}" type="slidenum">
              <a:rPr lang="en-US" smtClean="0"/>
              <a:t>‹#›</a:t>
            </a:fld>
            <a:endParaRPr lang="en-US" dirty="0"/>
          </a:p>
        </p:txBody>
      </p:sp>
    </p:spTree>
    <p:extLst>
      <p:ext uri="{BB962C8B-B14F-4D97-AF65-F5344CB8AC3E}">
        <p14:creationId xmlns:p14="http://schemas.microsoft.com/office/powerpoint/2010/main" val="2108879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ncbi.nlm.nih.gov/pubmed/9635069"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www.cdc.gov/violenceprevention/acestudy/prevalence.html" TargetMode="External"/><Relationship Id="rId4" Type="http://schemas.openxmlformats.org/officeDocument/2006/relationships/hyperlink" Target="http://www.cdc.gov/ace/index.htm"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8B7C8D-DE5D-4CD2-BE51-A5782B0B01DE}" type="slidenum">
              <a:rPr lang="en-US" smtClean="0"/>
              <a:t>3</a:t>
            </a:fld>
            <a:endParaRPr lang="en-US" dirty="0"/>
          </a:p>
        </p:txBody>
      </p:sp>
    </p:spTree>
    <p:extLst>
      <p:ext uri="{BB962C8B-B14F-4D97-AF65-F5344CB8AC3E}">
        <p14:creationId xmlns:p14="http://schemas.microsoft.com/office/powerpoint/2010/main" val="2544913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Pick one day a week and have a school</a:t>
            </a:r>
            <a:r>
              <a:rPr lang="en-US" baseline="0" dirty="0"/>
              <a:t> lunch.  Pick a school who doesn’t have a resource officer.</a:t>
            </a:r>
            <a:endParaRPr lang="en-US" dirty="0"/>
          </a:p>
        </p:txBody>
      </p:sp>
      <p:sp>
        <p:nvSpPr>
          <p:cNvPr id="4" name="Slide Number Placeholder 3"/>
          <p:cNvSpPr>
            <a:spLocks noGrp="1"/>
          </p:cNvSpPr>
          <p:nvPr>
            <p:ph type="sldNum" sz="quarter" idx="10"/>
          </p:nvPr>
        </p:nvSpPr>
        <p:spPr/>
        <p:txBody>
          <a:bodyPr/>
          <a:lstStyle/>
          <a:p>
            <a:fld id="{928B7C8D-DE5D-4CD2-BE51-A5782B0B01DE}" type="slidenum">
              <a:rPr lang="en-US" smtClean="0"/>
              <a:t>16</a:t>
            </a:fld>
            <a:endParaRPr lang="en-US" dirty="0"/>
          </a:p>
        </p:txBody>
      </p:sp>
    </p:spTree>
    <p:extLst>
      <p:ext uri="{BB962C8B-B14F-4D97-AF65-F5344CB8AC3E}">
        <p14:creationId xmlns:p14="http://schemas.microsoft.com/office/powerpoint/2010/main" val="1829062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to put someone in charge of the program who cares.  </a:t>
            </a:r>
          </a:p>
          <a:p>
            <a:r>
              <a:rPr lang="en-US" dirty="0"/>
              <a:t>If the notice interrupts their lunch</a:t>
            </a:r>
            <a:r>
              <a:rPr lang="en-US" baseline="0" dirty="0"/>
              <a:t> and that is an issue, odds are they should not be in charge</a:t>
            </a:r>
            <a:endParaRPr lang="en-US" dirty="0"/>
          </a:p>
          <a:p>
            <a:r>
              <a:rPr lang="en-US" dirty="0"/>
              <a:t>You can’t teach passion</a:t>
            </a:r>
          </a:p>
        </p:txBody>
      </p:sp>
      <p:sp>
        <p:nvSpPr>
          <p:cNvPr id="4" name="Slide Number Placeholder 3"/>
          <p:cNvSpPr>
            <a:spLocks noGrp="1"/>
          </p:cNvSpPr>
          <p:nvPr>
            <p:ph type="sldNum" sz="quarter" idx="10"/>
          </p:nvPr>
        </p:nvSpPr>
        <p:spPr/>
        <p:txBody>
          <a:bodyPr/>
          <a:lstStyle/>
          <a:p>
            <a:fld id="{928B7C8D-DE5D-4CD2-BE51-A5782B0B01DE}" type="slidenum">
              <a:rPr lang="en-US" smtClean="0"/>
              <a:t>17</a:t>
            </a:fld>
            <a:endParaRPr lang="en-US" dirty="0"/>
          </a:p>
        </p:txBody>
      </p:sp>
    </p:spTree>
    <p:extLst>
      <p:ext uri="{BB962C8B-B14F-4D97-AF65-F5344CB8AC3E}">
        <p14:creationId xmlns:p14="http://schemas.microsoft.com/office/powerpoint/2010/main" val="2966459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who have been exposed to trauma use a great deal of energy responding to, coping with, and resolving trauma </a:t>
            </a:r>
          </a:p>
          <a:p>
            <a:endParaRPr lang="en-US" dirty="0"/>
          </a:p>
          <a:p>
            <a:r>
              <a:rPr lang="en-US" dirty="0"/>
              <a:t>This may reduce their capacity to explore the environment and to master age-appropriate developmental tasks </a:t>
            </a:r>
          </a:p>
          <a:p>
            <a:endParaRPr lang="en-US" dirty="0"/>
          </a:p>
          <a:p>
            <a:endParaRPr lang="en-US" dirty="0"/>
          </a:p>
          <a:p>
            <a:r>
              <a:rPr lang="en-US" dirty="0"/>
              <a:t>Diminished concentration, memory, and the organization of language (</a:t>
            </a:r>
            <a:r>
              <a:rPr lang="en-US" dirty="0" err="1"/>
              <a:t>Streeck</a:t>
            </a:r>
            <a:r>
              <a:rPr lang="en-US" dirty="0"/>
              <a:t>-Fisher and van der </a:t>
            </a:r>
            <a:r>
              <a:rPr lang="en-US" dirty="0" err="1"/>
              <a:t>Kolk</a:t>
            </a:r>
            <a:r>
              <a:rPr lang="en-US" dirty="0"/>
              <a:t>, 2000; Beers and De Bellis, 2002; Nelson and Carver, 1998)</a:t>
            </a:r>
          </a:p>
          <a:p>
            <a:r>
              <a:rPr lang="en-US" dirty="0"/>
              <a:t>Inappropriate behavior and learning problems (</a:t>
            </a:r>
            <a:r>
              <a:rPr lang="en-US" dirty="0" err="1"/>
              <a:t>McFalane</a:t>
            </a:r>
            <a:r>
              <a:rPr lang="en-US" dirty="0"/>
              <a:t> et al., 2003; Shields &amp; </a:t>
            </a:r>
            <a:r>
              <a:rPr lang="en-US" dirty="0" err="1"/>
              <a:t>Cicchetti</a:t>
            </a:r>
            <a:r>
              <a:rPr lang="en-US" dirty="0"/>
              <a:t>, 1998)</a:t>
            </a:r>
          </a:p>
          <a:p>
            <a:r>
              <a:rPr lang="en-US" dirty="0"/>
              <a:t>Perfectionism, depression, anxiety, and self-destructive, even suicidal, behavior (</a:t>
            </a:r>
            <a:r>
              <a:rPr lang="en-US" dirty="0" err="1"/>
              <a:t>Shonk</a:t>
            </a:r>
            <a:r>
              <a:rPr lang="en-US" dirty="0"/>
              <a:t> &amp; </a:t>
            </a:r>
            <a:r>
              <a:rPr lang="en-US" dirty="0" err="1"/>
              <a:t>Cicchetti</a:t>
            </a:r>
            <a:r>
              <a:rPr lang="en-US" dirty="0"/>
              <a:t>, 2001)</a:t>
            </a:r>
          </a:p>
          <a:p>
            <a:endParaRPr lang="en-US" dirty="0"/>
          </a:p>
        </p:txBody>
      </p:sp>
      <p:sp>
        <p:nvSpPr>
          <p:cNvPr id="4" name="Slide Number Placeholder 3"/>
          <p:cNvSpPr>
            <a:spLocks noGrp="1"/>
          </p:cNvSpPr>
          <p:nvPr>
            <p:ph type="sldNum" sz="quarter" idx="10"/>
          </p:nvPr>
        </p:nvSpPr>
        <p:spPr/>
        <p:txBody>
          <a:bodyPr/>
          <a:lstStyle/>
          <a:p>
            <a:fld id="{928B7C8D-DE5D-4CD2-BE51-A5782B0B01DE}" type="slidenum">
              <a:rPr lang="en-US" smtClean="0"/>
              <a:t>20</a:t>
            </a:fld>
            <a:endParaRPr lang="en-US" dirty="0"/>
          </a:p>
        </p:txBody>
      </p:sp>
    </p:spTree>
    <p:extLst>
      <p:ext uri="{BB962C8B-B14F-4D97-AF65-F5344CB8AC3E}">
        <p14:creationId xmlns:p14="http://schemas.microsoft.com/office/powerpoint/2010/main" val="3976877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7500" lnSpcReduction="20000"/>
          </a:bodyPr>
          <a:lstStyle/>
          <a:p>
            <a:pPr marL="363004" lvl="1"/>
            <a:endParaRPr lang="en-US" sz="3200" b="1" dirty="0">
              <a:solidFill>
                <a:srgbClr val="0070C0"/>
              </a:solidFill>
            </a:endParaRPr>
          </a:p>
          <a:p>
            <a:pPr marL="363004" lvl="1"/>
            <a:r>
              <a:rPr lang="en-US" sz="3200" b="1" dirty="0">
                <a:solidFill>
                  <a:srgbClr val="0070C0"/>
                </a:solidFill>
              </a:rPr>
              <a:t>Trauma-Sensitive Schools Environments Benefit all Children:</a:t>
            </a:r>
            <a:r>
              <a:rPr lang="en-US" sz="3200" dirty="0">
                <a:ea typeface="ＭＳ Ｐゴシック" pitchFamily="-105" charset="-128"/>
              </a:rPr>
              <a:t>  Those whose trauma history is known, those whose trauma will never be clearly identified, those who may be impacted by their traumatized classmates.</a:t>
            </a:r>
          </a:p>
          <a:p>
            <a:pPr marL="363004" lvl="1"/>
            <a:endParaRPr lang="en-US" sz="3200" dirty="0">
              <a:ea typeface="ＭＳ Ｐゴシック" pitchFamily="-105" charset="-128"/>
            </a:endParaRPr>
          </a:p>
          <a:p>
            <a:pPr marL="363004" lvl="1"/>
            <a:r>
              <a:rPr lang="en-US" sz="3200" b="1" dirty="0">
                <a:ea typeface="ＭＳ Ｐゴシック" pitchFamily="-105" charset="-128"/>
              </a:rPr>
              <a:t>Includes all staff </a:t>
            </a:r>
            <a:r>
              <a:rPr lang="en-US" sz="3200" dirty="0">
                <a:ea typeface="ＭＳ Ｐゴシック" pitchFamily="-105" charset="-128"/>
              </a:rPr>
              <a:t>from Principles, counselors, teachers, aids, cooks, custodians, bus drivers.</a:t>
            </a:r>
          </a:p>
          <a:p>
            <a:pPr marL="363004" lvl="1"/>
            <a:endParaRPr lang="en-US" sz="3200" dirty="0">
              <a:ea typeface="ＭＳ Ｐゴシック" pitchFamily="-105" charset="-128"/>
            </a:endParaRPr>
          </a:p>
          <a:p>
            <a:pPr marL="363004" lvl="1"/>
            <a:r>
              <a:rPr lang="en-US" sz="3200" b="1" dirty="0">
                <a:ea typeface="ＭＳ Ｐゴシック" pitchFamily="-105" charset="-128"/>
              </a:rPr>
              <a:t>Educators sometimes see a misbehaving child </a:t>
            </a:r>
            <a:r>
              <a:rPr lang="en-US" sz="3200" dirty="0">
                <a:ea typeface="ＭＳ Ｐゴシック" pitchFamily="-105" charset="-128"/>
              </a:rPr>
              <a:t>as a bad kid or a mean or oppositional kid, when they might just be a scared kid.  The child’s behavior is the result of chronic exposure to traumatic events beyond this or her control.</a:t>
            </a:r>
          </a:p>
          <a:p>
            <a:pPr marL="363004" lvl="1"/>
            <a:endParaRPr lang="en-US" sz="3200" dirty="0">
              <a:ea typeface="ＭＳ Ｐゴシック" pitchFamily="-105" charset="-128"/>
            </a:endParaRPr>
          </a:p>
          <a:p>
            <a:pPr marL="363004" lvl="1" defTabSz="924803">
              <a:defRPr/>
            </a:pPr>
            <a:r>
              <a:rPr lang="en-US" sz="3200" dirty="0"/>
              <a:t>Apart from employing a mindfulness curricula, or classroom yoga practices, which also are gaining popularity, simply greeting students at the start of the day and “acknowledging their humanity” before diving into tasks will help, Moreno says. </a:t>
            </a:r>
            <a:r>
              <a:rPr lang="en-US" sz="3200"/>
              <a:t>With all the demands placed on teachers, it can be difficult, even “radical,” for teachers to slow down the pace of their classes and to take time with every student, but it will pay dividends, she says.</a:t>
            </a:r>
            <a:endParaRPr lang="en-US" sz="6700" b="1">
              <a:solidFill>
                <a:srgbClr val="0070C0"/>
              </a:solidFill>
            </a:endParaRPr>
          </a:p>
          <a:p>
            <a:pPr marL="363004" lvl="1"/>
            <a:endParaRPr lang="en-US" sz="3200" dirty="0">
              <a:ea typeface="ＭＳ Ｐゴシック" pitchFamily="-105" charset="-128"/>
            </a:endParaRPr>
          </a:p>
        </p:txBody>
      </p:sp>
      <p:sp>
        <p:nvSpPr>
          <p:cNvPr id="1525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37351" indent="-283596" eaLnBrk="0" hangingPunct="0">
              <a:defRPr>
                <a:solidFill>
                  <a:schemeClr val="tx1"/>
                </a:solidFill>
                <a:latin typeface="Arial" charset="0"/>
                <a:ea typeface="ＭＳ Ｐゴシック" pitchFamily="34" charset="-128"/>
              </a:defRPr>
            </a:lvl2pPr>
            <a:lvl3pPr marL="1134386" indent="-226877" eaLnBrk="0" hangingPunct="0">
              <a:defRPr>
                <a:solidFill>
                  <a:schemeClr val="tx1"/>
                </a:solidFill>
                <a:latin typeface="Arial" charset="0"/>
                <a:ea typeface="ＭＳ Ｐゴシック" pitchFamily="34" charset="-128"/>
              </a:defRPr>
            </a:lvl3pPr>
            <a:lvl4pPr marL="1588141" indent="-226877" eaLnBrk="0" hangingPunct="0">
              <a:defRPr>
                <a:solidFill>
                  <a:schemeClr val="tx1"/>
                </a:solidFill>
                <a:latin typeface="Arial" charset="0"/>
                <a:ea typeface="ＭＳ Ｐゴシック" pitchFamily="34" charset="-128"/>
              </a:defRPr>
            </a:lvl4pPr>
            <a:lvl5pPr marL="2041896" indent="-226877" eaLnBrk="0" hangingPunct="0">
              <a:defRPr>
                <a:solidFill>
                  <a:schemeClr val="tx1"/>
                </a:solidFill>
                <a:latin typeface="Arial" charset="0"/>
                <a:ea typeface="ＭＳ Ｐゴシック" pitchFamily="34" charset="-128"/>
              </a:defRPr>
            </a:lvl5pPr>
            <a:lvl6pPr marL="2495650" indent="-226877" eaLnBrk="0" fontAlgn="base" hangingPunct="0">
              <a:spcBef>
                <a:spcPct val="0"/>
              </a:spcBef>
              <a:spcAft>
                <a:spcPct val="0"/>
              </a:spcAft>
              <a:defRPr>
                <a:solidFill>
                  <a:schemeClr val="tx1"/>
                </a:solidFill>
                <a:latin typeface="Arial" charset="0"/>
                <a:ea typeface="ＭＳ Ｐゴシック" pitchFamily="34" charset="-128"/>
              </a:defRPr>
            </a:lvl6pPr>
            <a:lvl7pPr marL="2949404" indent="-226877" eaLnBrk="0" fontAlgn="base" hangingPunct="0">
              <a:spcBef>
                <a:spcPct val="0"/>
              </a:spcBef>
              <a:spcAft>
                <a:spcPct val="0"/>
              </a:spcAft>
              <a:defRPr>
                <a:solidFill>
                  <a:schemeClr val="tx1"/>
                </a:solidFill>
                <a:latin typeface="Arial" charset="0"/>
                <a:ea typeface="ＭＳ Ｐゴシック" pitchFamily="34" charset="-128"/>
              </a:defRPr>
            </a:lvl7pPr>
            <a:lvl8pPr marL="3403160" indent="-226877" eaLnBrk="0" fontAlgn="base" hangingPunct="0">
              <a:spcBef>
                <a:spcPct val="0"/>
              </a:spcBef>
              <a:spcAft>
                <a:spcPct val="0"/>
              </a:spcAft>
              <a:defRPr>
                <a:solidFill>
                  <a:schemeClr val="tx1"/>
                </a:solidFill>
                <a:latin typeface="Arial" charset="0"/>
                <a:ea typeface="ＭＳ Ｐゴシック" pitchFamily="34" charset="-128"/>
              </a:defRPr>
            </a:lvl8pPr>
            <a:lvl9pPr marL="3856914" indent="-226877"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09E7FAB1-C850-4DB2-A781-6490EBBD74C4}" type="slidenum">
              <a:rPr lang="en-US" smtClean="0">
                <a:latin typeface="Calibri" pitchFamily="34" charset="0"/>
              </a:rPr>
              <a:pPr eaLnBrk="1" hangingPunct="1">
                <a:defRPr/>
              </a:pPr>
              <a:t>21</a:t>
            </a:fld>
            <a:endParaRPr lang="en-US" dirty="0">
              <a:latin typeface="Calibri" pitchFamily="34" charset="0"/>
            </a:endParaRPr>
          </a:p>
        </p:txBody>
      </p:sp>
    </p:spTree>
    <p:extLst>
      <p:ext uri="{BB962C8B-B14F-4D97-AF65-F5344CB8AC3E}">
        <p14:creationId xmlns:p14="http://schemas.microsoft.com/office/powerpoint/2010/main" val="2855720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Ofte.n</a:t>
            </a:r>
            <a:r>
              <a:rPr lang="en-US" dirty="0"/>
              <a:t> school is the safest</a:t>
            </a:r>
            <a:r>
              <a:rPr lang="en-US" baseline="0" dirty="0"/>
              <a:t> place a child has so it can’t resemble a battle ground</a:t>
            </a:r>
            <a:endParaRPr lang="en-US" dirty="0"/>
          </a:p>
        </p:txBody>
      </p:sp>
      <p:sp>
        <p:nvSpPr>
          <p:cNvPr id="4" name="Slide Number Placeholder 3"/>
          <p:cNvSpPr>
            <a:spLocks noGrp="1"/>
          </p:cNvSpPr>
          <p:nvPr>
            <p:ph type="sldNum" sz="quarter" idx="10"/>
          </p:nvPr>
        </p:nvSpPr>
        <p:spPr/>
        <p:txBody>
          <a:bodyPr/>
          <a:lstStyle/>
          <a:p>
            <a:fld id="{928B7C8D-DE5D-4CD2-BE51-A5782B0B01DE}" type="slidenum">
              <a:rPr lang="en-US" smtClean="0"/>
              <a:t>24</a:t>
            </a:fld>
            <a:endParaRPr lang="en-US" dirty="0"/>
          </a:p>
        </p:txBody>
      </p:sp>
    </p:spTree>
    <p:extLst>
      <p:ext uri="{BB962C8B-B14F-4D97-AF65-F5344CB8AC3E}">
        <p14:creationId xmlns:p14="http://schemas.microsoft.com/office/powerpoint/2010/main" val="2436330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Tx/>
              <a:buFont typeface="Arial" panose="020B0604020202020204" pitchFamily="34" charset="0"/>
              <a:buChar char="•"/>
            </a:pPr>
            <a:r>
              <a:rPr lang="en-US" dirty="0">
                <a:ea typeface="ＭＳ Ｐゴシック" pitchFamily="-105" charset="-128"/>
              </a:rPr>
              <a:t>Thumbs up</a:t>
            </a:r>
          </a:p>
          <a:p>
            <a:pPr>
              <a:buClrTx/>
              <a:buFont typeface="Arial" panose="020B0604020202020204" pitchFamily="34" charset="0"/>
              <a:buChar char="•"/>
            </a:pPr>
            <a:r>
              <a:rPr lang="en-US" dirty="0">
                <a:ea typeface="ＭＳ Ｐゴシック" pitchFamily="-105" charset="-128"/>
              </a:rPr>
              <a:t>Mentors</a:t>
            </a:r>
          </a:p>
          <a:p>
            <a:pPr>
              <a:buClrTx/>
              <a:buFont typeface="Arial" panose="020B0604020202020204" pitchFamily="34" charset="0"/>
              <a:buChar char="•"/>
            </a:pPr>
            <a:r>
              <a:rPr lang="en-US" dirty="0">
                <a:ea typeface="ＭＳ Ｐゴシック" pitchFamily="-105" charset="-128"/>
              </a:rPr>
              <a:t>Therapy Dogs</a:t>
            </a:r>
          </a:p>
          <a:p>
            <a:pPr>
              <a:buClrTx/>
              <a:buFont typeface="Arial" panose="020B0604020202020204" pitchFamily="34" charset="0"/>
              <a:buChar char="•"/>
            </a:pPr>
            <a:r>
              <a:rPr lang="en-US" dirty="0">
                <a:ea typeface="ＭＳ Ｐゴシック" pitchFamily="-105" charset="-128"/>
              </a:rPr>
              <a:t>LE Officers visiting school </a:t>
            </a:r>
          </a:p>
          <a:p>
            <a:pPr>
              <a:buClrTx/>
              <a:buFont typeface="Arial" panose="020B0604020202020204" pitchFamily="34" charset="0"/>
              <a:buChar char="•"/>
            </a:pPr>
            <a:r>
              <a:rPr lang="en-US" dirty="0">
                <a:ea typeface="ＭＳ Ｐゴシック" pitchFamily="-105" charset="-128"/>
              </a:rPr>
              <a:t>Fostering closer relationships</a:t>
            </a:r>
          </a:p>
          <a:p>
            <a:pPr>
              <a:buClrTx/>
              <a:buFont typeface="Arial" panose="020B0604020202020204" pitchFamily="34" charset="0"/>
              <a:buChar char="•"/>
            </a:pPr>
            <a:r>
              <a:rPr lang="en-US" dirty="0">
                <a:ea typeface="ＭＳ Ｐゴシック" pitchFamily="-105" charset="-128"/>
              </a:rPr>
              <a:t>Classroom interventions </a:t>
            </a:r>
          </a:p>
          <a:p>
            <a:endParaRPr lang="en-US" dirty="0"/>
          </a:p>
        </p:txBody>
      </p:sp>
      <p:sp>
        <p:nvSpPr>
          <p:cNvPr id="4" name="Slide Number Placeholder 3"/>
          <p:cNvSpPr>
            <a:spLocks noGrp="1"/>
          </p:cNvSpPr>
          <p:nvPr>
            <p:ph type="sldNum" sz="quarter" idx="10"/>
          </p:nvPr>
        </p:nvSpPr>
        <p:spPr/>
        <p:txBody>
          <a:bodyPr/>
          <a:lstStyle/>
          <a:p>
            <a:pPr>
              <a:defRPr/>
            </a:pPr>
            <a:fld id="{9F312446-D0EF-490D-B29D-BAA671C9D66A}" type="slidenum">
              <a:rPr lang="en-US" smtClean="0"/>
              <a:pPr>
                <a:defRPr/>
              </a:pPr>
              <a:t>25</a:t>
            </a:fld>
            <a:endParaRPr lang="en-US" dirty="0"/>
          </a:p>
        </p:txBody>
      </p:sp>
    </p:spTree>
    <p:extLst>
      <p:ext uri="{BB962C8B-B14F-4D97-AF65-F5344CB8AC3E}">
        <p14:creationId xmlns:p14="http://schemas.microsoft.com/office/powerpoint/2010/main" val="4232952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Rest</a:t>
            </a:r>
          </a:p>
          <a:p>
            <a:r>
              <a:rPr lang="en-US" dirty="0"/>
              <a:t>Retest</a:t>
            </a:r>
          </a:p>
          <a:p>
            <a:r>
              <a:rPr lang="en-US" dirty="0"/>
              <a:t>Postpone</a:t>
            </a:r>
            <a:r>
              <a:rPr lang="en-US" baseline="0" dirty="0"/>
              <a:t> testing</a:t>
            </a:r>
          </a:p>
          <a:p>
            <a:r>
              <a:rPr lang="en-US" baseline="0" dirty="0"/>
              <a:t>IEP</a:t>
            </a:r>
            <a:endParaRPr lang="en-US" dirty="0"/>
          </a:p>
        </p:txBody>
      </p:sp>
      <p:sp>
        <p:nvSpPr>
          <p:cNvPr id="4" name="Slide Number Placeholder 3"/>
          <p:cNvSpPr>
            <a:spLocks noGrp="1"/>
          </p:cNvSpPr>
          <p:nvPr>
            <p:ph type="sldNum" sz="quarter" idx="10"/>
          </p:nvPr>
        </p:nvSpPr>
        <p:spPr/>
        <p:txBody>
          <a:bodyPr/>
          <a:lstStyle/>
          <a:p>
            <a:fld id="{928B7C8D-DE5D-4CD2-BE51-A5782B0B01DE}" type="slidenum">
              <a:rPr lang="en-US" smtClean="0"/>
              <a:t>26</a:t>
            </a:fld>
            <a:endParaRPr lang="en-US" dirty="0"/>
          </a:p>
        </p:txBody>
      </p:sp>
    </p:spTree>
    <p:extLst>
      <p:ext uri="{BB962C8B-B14F-4D97-AF65-F5344CB8AC3E}">
        <p14:creationId xmlns:p14="http://schemas.microsoft.com/office/powerpoint/2010/main" val="3153421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Tx/>
              <a:buFont typeface="Arial" panose="020B0604020202020204" pitchFamily="34" charset="0"/>
              <a:buChar char="•"/>
            </a:pPr>
            <a:r>
              <a:rPr lang="en-US" dirty="0"/>
              <a:t>Get Ready Rooms</a:t>
            </a:r>
          </a:p>
          <a:p>
            <a:pPr>
              <a:buClrTx/>
              <a:buFont typeface="Arial" panose="020B0604020202020204" pitchFamily="34" charset="0"/>
              <a:buChar char="•"/>
            </a:pPr>
            <a:r>
              <a:rPr lang="en-US" dirty="0"/>
              <a:t>Send to counselor instead of principal</a:t>
            </a:r>
          </a:p>
          <a:p>
            <a:pPr>
              <a:buClrTx/>
              <a:buFont typeface="Arial" panose="020B0604020202020204" pitchFamily="34" charset="0"/>
              <a:buChar char="•"/>
            </a:pPr>
            <a:r>
              <a:rPr lang="en-US" dirty="0"/>
              <a:t>Acknowledge behaviors and teaching appropriate forms of expressions</a:t>
            </a:r>
          </a:p>
          <a:p>
            <a:pPr>
              <a:buClrTx/>
              <a:buFont typeface="Arial" panose="020B0604020202020204" pitchFamily="34" charset="0"/>
              <a:buChar char="•"/>
            </a:pPr>
            <a:r>
              <a:rPr lang="en-US" dirty="0"/>
              <a:t>Relaxation therapy (deep breathing)</a:t>
            </a:r>
          </a:p>
          <a:p>
            <a:endParaRPr lang="en-US" dirty="0"/>
          </a:p>
        </p:txBody>
      </p:sp>
      <p:sp>
        <p:nvSpPr>
          <p:cNvPr id="4" name="Slide Number Placeholder 3"/>
          <p:cNvSpPr>
            <a:spLocks noGrp="1"/>
          </p:cNvSpPr>
          <p:nvPr>
            <p:ph type="sldNum" sz="quarter" idx="10"/>
          </p:nvPr>
        </p:nvSpPr>
        <p:spPr/>
        <p:txBody>
          <a:bodyPr/>
          <a:lstStyle/>
          <a:p>
            <a:pPr>
              <a:defRPr/>
            </a:pPr>
            <a:fld id="{9F312446-D0EF-490D-B29D-BAA671C9D66A}" type="slidenum">
              <a:rPr lang="en-US" smtClean="0"/>
              <a:pPr>
                <a:defRPr/>
              </a:pPr>
              <a:t>27</a:t>
            </a:fld>
            <a:endParaRPr lang="en-US" dirty="0"/>
          </a:p>
        </p:txBody>
      </p:sp>
    </p:spTree>
    <p:extLst>
      <p:ext uri="{BB962C8B-B14F-4D97-AF65-F5344CB8AC3E}">
        <p14:creationId xmlns:p14="http://schemas.microsoft.com/office/powerpoint/2010/main" val="1172725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194F90"/>
                </a:solidFill>
              </a:rPr>
              <a:t>Johnny is in the 5</a:t>
            </a:r>
            <a:r>
              <a:rPr lang="en-US" baseline="30000" dirty="0">
                <a:solidFill>
                  <a:srgbClr val="194F90"/>
                </a:solidFill>
              </a:rPr>
              <a:t>th</a:t>
            </a:r>
            <a:r>
              <a:rPr lang="en-US" dirty="0">
                <a:solidFill>
                  <a:srgbClr val="194F90"/>
                </a:solidFill>
              </a:rPr>
              <a:t> grade and typically comes to school a little disheveled and has trouble paying attention in class.  With little redirection he gets by.</a:t>
            </a:r>
          </a:p>
          <a:p>
            <a:r>
              <a:rPr lang="en-US" dirty="0">
                <a:solidFill>
                  <a:srgbClr val="194F90"/>
                </a:solidFill>
              </a:rPr>
              <a:t>Johnny had a bad day that will likely continue to snowball due to a drop in grades, teacher perception and Johnny’s experience with school.</a:t>
            </a:r>
            <a:endParaRPr lang="en-US" dirty="0"/>
          </a:p>
        </p:txBody>
      </p:sp>
      <p:sp>
        <p:nvSpPr>
          <p:cNvPr id="4" name="Slide Number Placeholder 3"/>
          <p:cNvSpPr>
            <a:spLocks noGrp="1"/>
          </p:cNvSpPr>
          <p:nvPr>
            <p:ph type="sldNum" sz="quarter" idx="10"/>
          </p:nvPr>
        </p:nvSpPr>
        <p:spPr/>
        <p:txBody>
          <a:bodyPr/>
          <a:lstStyle/>
          <a:p>
            <a:fld id="{928B7C8D-DE5D-4CD2-BE51-A5782B0B01DE}" type="slidenum">
              <a:rPr lang="en-US" smtClean="0"/>
              <a:t>28</a:t>
            </a:fld>
            <a:endParaRPr lang="en-US" dirty="0"/>
          </a:p>
        </p:txBody>
      </p:sp>
    </p:spTree>
    <p:extLst>
      <p:ext uri="{BB962C8B-B14F-4D97-AF65-F5344CB8AC3E}">
        <p14:creationId xmlns:p14="http://schemas.microsoft.com/office/powerpoint/2010/main" val="67254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194F90"/>
                </a:solidFill>
              </a:rPr>
              <a:t>Johnny is in the 5</a:t>
            </a:r>
            <a:r>
              <a:rPr lang="en-US" baseline="30000" dirty="0">
                <a:solidFill>
                  <a:srgbClr val="194F90"/>
                </a:solidFill>
              </a:rPr>
              <a:t>th</a:t>
            </a:r>
            <a:r>
              <a:rPr lang="en-US" dirty="0">
                <a:solidFill>
                  <a:srgbClr val="194F90"/>
                </a:solidFill>
              </a:rPr>
              <a:t> grade and typically comes to school a little disheveled and has trouble paying attention in class.  With little redirection he gets by.</a:t>
            </a:r>
          </a:p>
          <a:p>
            <a:endParaRPr lang="en-US" dirty="0">
              <a:solidFill>
                <a:srgbClr val="194F90"/>
              </a:solidFill>
            </a:endParaRPr>
          </a:p>
          <a:p>
            <a:r>
              <a:rPr lang="en-US" dirty="0">
                <a:solidFill>
                  <a:srgbClr val="194F90"/>
                </a:solidFill>
              </a:rPr>
              <a:t>First thing in the morning, the school received an email from the local police department that simply stated “Handle Johnny Doe with Care”</a:t>
            </a:r>
          </a:p>
          <a:p>
            <a:endParaRPr lang="en-US" dirty="0">
              <a:solidFill>
                <a:srgbClr val="194F90"/>
              </a:solidFill>
            </a:endParaRPr>
          </a:p>
          <a:p>
            <a:r>
              <a:rPr lang="en-US" dirty="0">
                <a:solidFill>
                  <a:srgbClr val="194F90"/>
                </a:solidFill>
              </a:rPr>
              <a:t>His teachers were made award that something happened in Johnny’s home last night that involved Law Enforcement.  They knew he might not be himself that today.</a:t>
            </a:r>
          </a:p>
          <a:p>
            <a:endParaRPr lang="en-US" dirty="0">
              <a:solidFill>
                <a:srgbClr val="194F90"/>
              </a:solidFill>
            </a:endParaRPr>
          </a:p>
          <a:p>
            <a:r>
              <a:rPr lang="en-US" dirty="0">
                <a:solidFill>
                  <a:srgbClr val="194F90"/>
                </a:solidFill>
              </a:rPr>
              <a:t>The guidance counselor made it a point to say hello and welcome him to school and reminded him that she is always there if he needs anything</a:t>
            </a:r>
          </a:p>
          <a:p>
            <a:endParaRPr lang="en-US" dirty="0">
              <a:solidFill>
                <a:srgbClr val="194F90"/>
              </a:solidFill>
            </a:endParaRPr>
          </a:p>
          <a:p>
            <a:r>
              <a:rPr lang="en-US" dirty="0">
                <a:solidFill>
                  <a:srgbClr val="194F90"/>
                </a:solidFill>
              </a:rPr>
              <a:t>Johnny’s day was pretty good.</a:t>
            </a:r>
          </a:p>
          <a:p>
            <a:endParaRPr lang="en-US" dirty="0">
              <a:solidFill>
                <a:srgbClr val="194F90"/>
              </a:solidFill>
            </a:endParaRPr>
          </a:p>
        </p:txBody>
      </p:sp>
      <p:sp>
        <p:nvSpPr>
          <p:cNvPr id="4" name="Slide Number Placeholder 3"/>
          <p:cNvSpPr>
            <a:spLocks noGrp="1"/>
          </p:cNvSpPr>
          <p:nvPr>
            <p:ph type="sldNum" sz="quarter" idx="10"/>
          </p:nvPr>
        </p:nvSpPr>
        <p:spPr/>
        <p:txBody>
          <a:bodyPr/>
          <a:lstStyle/>
          <a:p>
            <a:fld id="{928B7C8D-DE5D-4CD2-BE51-A5782B0B01DE}" type="slidenum">
              <a:rPr lang="en-US" smtClean="0"/>
              <a:t>29</a:t>
            </a:fld>
            <a:endParaRPr lang="en-US" dirty="0"/>
          </a:p>
        </p:txBody>
      </p:sp>
    </p:spTree>
    <p:extLst>
      <p:ext uri="{BB962C8B-B14F-4D97-AF65-F5344CB8AC3E}">
        <p14:creationId xmlns:p14="http://schemas.microsoft.com/office/powerpoint/2010/main" val="67254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defTabSz="924803">
              <a:defRPr/>
            </a:pPr>
            <a:r>
              <a:rPr lang="en-US" dirty="0"/>
              <a:t>Research shows that the prevalence of 10 specific ACEs—such as witnessing domestic violence or experiencing physical abuse—trigger a stress response that can harm a child’s developing brain. That stress and trauma weakens the immune system, increasing the risk of social, emotional, and health problems in later life, from suicide and substance abuse to diabetes, heart disease and cancer.</a:t>
            </a:r>
          </a:p>
          <a:p>
            <a:endParaRPr lang="en-US" dirty="0"/>
          </a:p>
          <a:p>
            <a:endParaRPr lang="en-US" dirty="0"/>
          </a:p>
          <a:p>
            <a:r>
              <a:rPr lang="en-US" dirty="0"/>
              <a:t>Back in the 1990s, Dr. Vincent Felitti, working with very obese adults, discovered that a shocking majority of his patients had suffered significant traumas during childhood. Eventually, his work led to a </a:t>
            </a:r>
            <a:r>
              <a:rPr lang="en-US" dirty="0">
                <a:hlinkClick r:id="rId3"/>
              </a:rPr>
              <a:t>mega-study, involving tens of thousands of patients, </a:t>
            </a:r>
            <a:r>
              <a:rPr lang="en-US" dirty="0"/>
              <a:t>which showed the long-lasting effects of “adverse childhood experiences,” or ACEs, such as child neglect or abuse, or a parent with addiction or imprisoned. Those children often grow up to be adults who are more likely to be sick, to be violent, to miss work, and to marry often.</a:t>
            </a:r>
            <a:endParaRPr lang="en-US" b="1" dirty="0"/>
          </a:p>
          <a:p>
            <a:endParaRPr lang="en-US" b="1" dirty="0"/>
          </a:p>
          <a:p>
            <a:r>
              <a:rPr lang="en-US" b="0" dirty="0"/>
              <a:t>ACEs trigger a stress response that can harm a child’s developing brain</a:t>
            </a:r>
          </a:p>
          <a:p>
            <a:endParaRPr lang="en-US" b="1" dirty="0"/>
          </a:p>
          <a:p>
            <a:r>
              <a:rPr lang="en-US" b="1" dirty="0"/>
              <a:t>THE PROBLEM: PREVALENCE OF TRAUMA</a:t>
            </a:r>
          </a:p>
          <a:p>
            <a:r>
              <a:rPr lang="en-US" b="1" i="1" dirty="0"/>
              <a:t>1.</a:t>
            </a:r>
            <a:r>
              <a:rPr lang="en-US" b="1" dirty="0"/>
              <a:t> Many students have had traumatic experiences.</a:t>
            </a:r>
          </a:p>
          <a:p>
            <a:r>
              <a:rPr lang="en-US" dirty="0"/>
              <a:t>Studies now show that nearly every school has children who have been exposed to overwhelming experiences, such as witnessing violence between their caretakers, being the direct targets of abuse, and other kinds of adversity. The </a:t>
            </a:r>
            <a:r>
              <a:rPr lang="en-US" b="1" dirty="0">
                <a:hlinkClick r:id="rId4" tooltip="Adverse Childhood Experiences Link to CDC"/>
              </a:rPr>
              <a:t>Adverse Childhood Experiences (ACE)</a:t>
            </a:r>
            <a:r>
              <a:rPr lang="en-US" dirty="0"/>
              <a:t> study found higher levels of traumatic experiences in the general population than previously imagined. Among the approximately 17,000 adults surveyed, just over 50% reported having experienced at least one form of childhood adversity. These included physical, emotional or sexual abuse; witnessing their mother treated violently; having a parent with substance abuse or mental health issues; or, living in a household with an adult who had spent time in prison.</a:t>
            </a:r>
          </a:p>
          <a:p>
            <a:endParaRPr lang="en-US" dirty="0"/>
          </a:p>
          <a:p>
            <a:r>
              <a:rPr lang="en-US" dirty="0"/>
              <a:t>If we add those who are chronically bullied, experience periods of homelessness, live in the proximity of pervasive community violence, flee war-torn countries, undergo multiple invasive medical procedures, or live with a parent traumatized by recent combat, the number of children affected by significant adversity grows even larger.</a:t>
            </a:r>
          </a:p>
          <a:p>
            <a:r>
              <a:rPr lang="en-US" dirty="0"/>
              <a:t>Experts explain that trauma is not an event itself, but rather a response to one or more overwhelmingly stressful events where one’s ability to cope is dramatically undermined. These experiences in childhood can lead to a cascade of social, emotional and academic difficulties. As students get older, exposure to traumatic experiences can also lead to the adoption of self-medicating behaviors such as substance abuse, smoking, and overeating. All of these responses to traumatic events can interfere with a child’s ability to learn at school.</a:t>
            </a:r>
          </a:p>
          <a:p>
            <a:endParaRPr lang="en-US" dirty="0"/>
          </a:p>
          <a:p>
            <a:r>
              <a:rPr lang="en-US" dirty="0">
                <a:effectLst/>
              </a:rPr>
              <a:t>Childhood abuse, neglect, and exposure to other traumatic stressors which we term </a:t>
            </a:r>
            <a:r>
              <a:rPr lang="en-US" i="1" dirty="0">
                <a:effectLst/>
                <a:hlinkClick r:id="rId5" action="ppaction://hlinkfile"/>
              </a:rPr>
              <a:t>adverse childhood experiences</a:t>
            </a:r>
            <a:r>
              <a:rPr lang="en-US" dirty="0">
                <a:effectLst/>
                <a:hlinkClick r:id="rId5" action="ppaction://hlinkfile"/>
              </a:rPr>
              <a:t>(http://www.cdc.gov/violenceprevention/acestudy/prevalence.html)</a:t>
            </a:r>
            <a:r>
              <a:rPr lang="en-US" dirty="0">
                <a:effectLst/>
              </a:rPr>
              <a:t> (ACE) are common. Almost two-thirds of our study participants reported at least one ACE, and more than one of five reported three or more ACE. The short- and long-term outcomes of these childhood exposures include a multitude of health and social problems.</a:t>
            </a:r>
          </a:p>
          <a:p>
            <a:r>
              <a:rPr lang="en-US" dirty="0">
                <a:effectLst/>
              </a:rPr>
              <a:t>The ACE Study uses the ACE Score, which is a total count of the number of ACEs reported by respondents. The ACE Score is used to assess the total amount of stress during childhood and has demonstrated that as the number of ACE increase, the risk for the following health problems increases in a strong and graded fashion:</a:t>
            </a:r>
          </a:p>
          <a:p>
            <a:r>
              <a:rPr lang="en-US" dirty="0">
                <a:effectLst/>
              </a:rPr>
              <a:t>Alcoholism and alcohol abuse</a:t>
            </a:r>
          </a:p>
          <a:p>
            <a:r>
              <a:rPr lang="en-US" dirty="0">
                <a:effectLst/>
              </a:rPr>
              <a:t>Chronic obstructive pulmonary disease (COPD)</a:t>
            </a:r>
          </a:p>
          <a:p>
            <a:r>
              <a:rPr lang="en-US" dirty="0">
                <a:effectLst/>
              </a:rPr>
              <a:t>Depression</a:t>
            </a:r>
          </a:p>
          <a:p>
            <a:r>
              <a:rPr lang="en-US" dirty="0">
                <a:effectLst/>
              </a:rPr>
              <a:t>Fetal death</a:t>
            </a:r>
          </a:p>
          <a:p>
            <a:r>
              <a:rPr lang="en-US" dirty="0">
                <a:effectLst/>
              </a:rPr>
              <a:t>Health-related quality of life</a:t>
            </a:r>
          </a:p>
          <a:p>
            <a:r>
              <a:rPr lang="en-US" dirty="0">
                <a:effectLst/>
              </a:rPr>
              <a:t>Illicit drug use</a:t>
            </a:r>
          </a:p>
          <a:p>
            <a:r>
              <a:rPr lang="en-US" dirty="0">
                <a:effectLst/>
              </a:rPr>
              <a:t>Ischemic heart disease (IHD)</a:t>
            </a:r>
          </a:p>
          <a:p>
            <a:r>
              <a:rPr lang="en-US" dirty="0">
                <a:effectLst/>
              </a:rPr>
              <a:t>Liver disease</a:t>
            </a:r>
          </a:p>
          <a:p>
            <a:r>
              <a:rPr lang="en-US" dirty="0">
                <a:effectLst/>
              </a:rPr>
              <a:t>Risk for intimate partner violence</a:t>
            </a:r>
          </a:p>
          <a:p>
            <a:r>
              <a:rPr lang="en-US" dirty="0">
                <a:effectLst/>
              </a:rPr>
              <a:t>Multiple sexual partners</a:t>
            </a:r>
          </a:p>
          <a:p>
            <a:r>
              <a:rPr lang="en-US" dirty="0">
                <a:effectLst/>
              </a:rPr>
              <a:t>Sexually transmitted diseases (STDs)</a:t>
            </a:r>
          </a:p>
          <a:p>
            <a:r>
              <a:rPr lang="en-US" dirty="0">
                <a:effectLst/>
              </a:rPr>
              <a:t>Smoking</a:t>
            </a:r>
          </a:p>
          <a:p>
            <a:r>
              <a:rPr lang="en-US" dirty="0">
                <a:effectLst/>
              </a:rPr>
              <a:t>Suicide attempts</a:t>
            </a:r>
          </a:p>
          <a:p>
            <a:r>
              <a:rPr lang="en-US" dirty="0">
                <a:effectLst/>
              </a:rPr>
              <a:t>Unintended pregnancies</a:t>
            </a:r>
          </a:p>
          <a:p>
            <a:r>
              <a:rPr lang="en-US" dirty="0">
                <a:effectLst/>
              </a:rPr>
              <a:t>Early initiation of smoking</a:t>
            </a:r>
          </a:p>
          <a:p>
            <a:r>
              <a:rPr lang="en-US" dirty="0">
                <a:effectLst/>
              </a:rPr>
              <a:t>Early initiation of sexual activity</a:t>
            </a:r>
          </a:p>
          <a:p>
            <a:r>
              <a:rPr lang="en-US" dirty="0">
                <a:effectLst/>
              </a:rPr>
              <a:t>Adolescent pregnancy</a:t>
            </a:r>
          </a:p>
          <a:p>
            <a:endParaRPr lang="en-US" dirty="0"/>
          </a:p>
        </p:txBody>
      </p:sp>
      <p:sp>
        <p:nvSpPr>
          <p:cNvPr id="4" name="Slide Number Placeholder 3"/>
          <p:cNvSpPr>
            <a:spLocks noGrp="1"/>
          </p:cNvSpPr>
          <p:nvPr>
            <p:ph type="sldNum" sz="quarter" idx="10"/>
          </p:nvPr>
        </p:nvSpPr>
        <p:spPr/>
        <p:txBody>
          <a:bodyPr/>
          <a:lstStyle/>
          <a:p>
            <a:pPr>
              <a:defRPr/>
            </a:pPr>
            <a:fld id="{9F312446-D0EF-490D-B29D-BAA671C9D66A}" type="slidenum">
              <a:rPr lang="en-US" smtClean="0"/>
              <a:pPr>
                <a:defRPr/>
              </a:pPr>
              <a:t>4</a:t>
            </a:fld>
            <a:endParaRPr lang="en-US" dirty="0"/>
          </a:p>
        </p:txBody>
      </p:sp>
    </p:spTree>
    <p:extLst>
      <p:ext uri="{BB962C8B-B14F-4D97-AF65-F5344CB8AC3E}">
        <p14:creationId xmlns:p14="http://schemas.microsoft.com/office/powerpoint/2010/main" val="1991343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03">
              <a:defRPr/>
            </a:pPr>
            <a:r>
              <a:rPr lang="en-US" dirty="0"/>
              <a:t>A trauma-informed model builds positive caring adult relationships through holding kids. . ACCOUNTABILITY. . . (In school suspension vs. </a:t>
            </a:r>
            <a:r>
              <a:rPr lang="en-US"/>
              <a:t>out of school suspension)</a:t>
            </a:r>
          </a:p>
          <a:p>
            <a:endParaRPr lang="en-US" dirty="0"/>
          </a:p>
        </p:txBody>
      </p:sp>
      <p:sp>
        <p:nvSpPr>
          <p:cNvPr id="4" name="Slide Number Placeholder 3"/>
          <p:cNvSpPr>
            <a:spLocks noGrp="1"/>
          </p:cNvSpPr>
          <p:nvPr>
            <p:ph type="sldNum" sz="quarter" idx="10"/>
          </p:nvPr>
        </p:nvSpPr>
        <p:spPr/>
        <p:txBody>
          <a:bodyPr/>
          <a:lstStyle/>
          <a:p>
            <a:fld id="{928B7C8D-DE5D-4CD2-BE51-A5782B0B01DE}" type="slidenum">
              <a:rPr lang="en-US" smtClean="0"/>
              <a:t>30</a:t>
            </a:fld>
            <a:endParaRPr lang="en-US" dirty="0"/>
          </a:p>
        </p:txBody>
      </p:sp>
    </p:spTree>
    <p:extLst>
      <p:ext uri="{BB962C8B-B14F-4D97-AF65-F5344CB8AC3E}">
        <p14:creationId xmlns:p14="http://schemas.microsoft.com/office/powerpoint/2010/main" val="402048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ea typeface="ＭＳ Ｐゴシック" pitchFamily="34" charset="-128"/>
            </a:endParaRPr>
          </a:p>
        </p:txBody>
      </p:sp>
      <p:sp>
        <p:nvSpPr>
          <p:cNvPr id="983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37351" indent="-283596" eaLnBrk="0" hangingPunct="0">
              <a:spcBef>
                <a:spcPct val="30000"/>
              </a:spcBef>
              <a:defRPr sz="1200">
                <a:solidFill>
                  <a:schemeClr val="tx1"/>
                </a:solidFill>
                <a:latin typeface="Calibri" pitchFamily="34" charset="0"/>
                <a:ea typeface="ＭＳ Ｐゴシック" pitchFamily="34" charset="-128"/>
              </a:defRPr>
            </a:lvl2pPr>
            <a:lvl3pPr marL="1134386" indent="-226877" eaLnBrk="0" hangingPunct="0">
              <a:spcBef>
                <a:spcPct val="30000"/>
              </a:spcBef>
              <a:defRPr sz="1200">
                <a:solidFill>
                  <a:schemeClr val="tx1"/>
                </a:solidFill>
                <a:latin typeface="Calibri" pitchFamily="34" charset="0"/>
                <a:ea typeface="ＭＳ Ｐゴシック" pitchFamily="34" charset="-128"/>
              </a:defRPr>
            </a:lvl3pPr>
            <a:lvl4pPr marL="1588141" indent="-226877" eaLnBrk="0" hangingPunct="0">
              <a:spcBef>
                <a:spcPct val="30000"/>
              </a:spcBef>
              <a:defRPr sz="1200">
                <a:solidFill>
                  <a:schemeClr val="tx1"/>
                </a:solidFill>
                <a:latin typeface="Calibri" pitchFamily="34" charset="0"/>
                <a:ea typeface="ＭＳ Ｐゴシック" pitchFamily="34" charset="-128"/>
              </a:defRPr>
            </a:lvl4pPr>
            <a:lvl5pPr marL="2041896" indent="-226877" eaLnBrk="0" hangingPunct="0">
              <a:spcBef>
                <a:spcPct val="30000"/>
              </a:spcBef>
              <a:defRPr sz="1200">
                <a:solidFill>
                  <a:schemeClr val="tx1"/>
                </a:solidFill>
                <a:latin typeface="Calibri" pitchFamily="34" charset="0"/>
                <a:ea typeface="ＭＳ Ｐゴシック" pitchFamily="34" charset="-128"/>
              </a:defRPr>
            </a:lvl5pPr>
            <a:lvl6pPr marL="2495650" indent="-226877"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49404" indent="-226877"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03160" indent="-226877"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56914" indent="-226877"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defRPr/>
            </a:pPr>
            <a:fld id="{A52B9AE5-0404-4503-9225-AAACEE2C9603}" type="slidenum">
              <a:rPr lang="en-US" altLang="en-US" smtClean="0"/>
              <a:pPr eaLnBrk="1" hangingPunct="1">
                <a:spcBef>
                  <a:spcPct val="0"/>
                </a:spcBef>
                <a:defRPr/>
              </a:pPr>
              <a:t>32</a:t>
            </a:fld>
            <a:endParaRPr lang="en-US" altLang="en-US" dirty="0"/>
          </a:p>
        </p:txBody>
      </p:sp>
    </p:spTree>
    <p:extLst>
      <p:ext uri="{BB962C8B-B14F-4D97-AF65-F5344CB8AC3E}">
        <p14:creationId xmlns:p14="http://schemas.microsoft.com/office/powerpoint/2010/main" val="2771666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c6f88989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c6f8898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7076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Julius</a:t>
            </a:r>
          </a:p>
          <a:p>
            <a:endParaRPr lang="en-US" dirty="0"/>
          </a:p>
          <a:p>
            <a:r>
              <a:rPr lang="en-US" dirty="0"/>
              <a:t>Acute trauma – sudden, particular time and place, short-lived</a:t>
            </a:r>
          </a:p>
          <a:p>
            <a:endParaRPr lang="en-US" dirty="0"/>
          </a:p>
          <a:p>
            <a:r>
              <a:rPr lang="en-US" dirty="0"/>
              <a:t>Chronic</a:t>
            </a:r>
            <a:r>
              <a:rPr lang="en-US" baseline="0" dirty="0"/>
              <a:t> Trauma</a:t>
            </a:r>
            <a:endParaRPr lang="en-US" dirty="0"/>
          </a:p>
          <a:p>
            <a:r>
              <a:rPr lang="en-US" dirty="0"/>
              <a:t>Exposure to trauma can occur repeatedly over long periods of time. These experiences call forth a range of responses, including intense feelings of fear, loss of trust in others, decreased sense of personal safety, guilt, and shame. We call these kinds of trauma </a:t>
            </a:r>
            <a:r>
              <a:rPr lang="en-US" b="1" i="1" dirty="0"/>
              <a:t>chronic traumatic situations</a:t>
            </a:r>
            <a:r>
              <a:rPr lang="en-US" dirty="0"/>
              <a:t>. </a:t>
            </a:r>
          </a:p>
          <a:p>
            <a:endParaRPr lang="en-US" baseline="0" dirty="0"/>
          </a:p>
          <a:p>
            <a:endParaRPr lang="en-US" baseline="0" dirty="0"/>
          </a:p>
          <a:p>
            <a:r>
              <a:rPr lang="en-US" baseline="0" dirty="0"/>
              <a:t>Complex Trauma</a:t>
            </a:r>
          </a:p>
          <a:p>
            <a:r>
              <a:rPr lang="en-US" baseline="0" dirty="0"/>
              <a:t> exposure to multiple or prolonged traumatic events and the impact of this exposure on their development</a:t>
            </a:r>
          </a:p>
          <a:p>
            <a:endParaRPr lang="en-US" baseline="0" dirty="0"/>
          </a:p>
          <a:p>
            <a:r>
              <a:rPr lang="en-US" baseline="0" dirty="0"/>
              <a:t>Vicarious Trauma</a:t>
            </a:r>
          </a:p>
          <a:p>
            <a:r>
              <a:rPr lang="en-US" dirty="0"/>
              <a:t>empathic engagement with traumatized clients and their reports of traumatic experiences. Its hallmark is disrupted spirituality, or a disruption in the trauma workers' perceived meaning and hope.</a:t>
            </a:r>
          </a:p>
          <a:p>
            <a:endParaRPr lang="en-US" dirty="0"/>
          </a:p>
          <a:p>
            <a:endParaRPr lang="en-US" baseline="0" dirty="0"/>
          </a:p>
          <a:p>
            <a:r>
              <a:rPr lang="en-US" baseline="0" dirty="0"/>
              <a:t>Call out examples of Trauma</a:t>
            </a:r>
          </a:p>
          <a:p>
            <a:r>
              <a:rPr lang="en-US" baseline="0" dirty="0"/>
              <a:t>•Community Violence</a:t>
            </a:r>
          </a:p>
          <a:p>
            <a:r>
              <a:rPr lang="en-US" baseline="0" dirty="0"/>
              <a:t>•Domestic Violence</a:t>
            </a:r>
          </a:p>
          <a:p>
            <a:r>
              <a:rPr lang="en-US" baseline="0" dirty="0"/>
              <a:t>•Medical Trauma</a:t>
            </a:r>
          </a:p>
          <a:p>
            <a:r>
              <a:rPr lang="en-US" baseline="0" dirty="0"/>
              <a:t>•Natural Disasters</a:t>
            </a:r>
          </a:p>
          <a:p>
            <a:r>
              <a:rPr lang="en-US" baseline="0" dirty="0"/>
              <a:t>•Neglect</a:t>
            </a:r>
          </a:p>
          <a:p>
            <a:r>
              <a:rPr lang="en-US" baseline="0" dirty="0"/>
              <a:t>•Physical Abuse</a:t>
            </a:r>
          </a:p>
          <a:p>
            <a:r>
              <a:rPr lang="en-US" baseline="0" dirty="0"/>
              <a:t>•Refugee Trauma</a:t>
            </a:r>
          </a:p>
          <a:p>
            <a:r>
              <a:rPr lang="en-US" baseline="0" dirty="0"/>
              <a:t>•School Violence</a:t>
            </a:r>
          </a:p>
          <a:p>
            <a:r>
              <a:rPr lang="en-US" baseline="0" dirty="0"/>
              <a:t>•Sexual Abuse</a:t>
            </a:r>
          </a:p>
          <a:p>
            <a:r>
              <a:rPr lang="en-US" baseline="0" dirty="0"/>
              <a:t>•Terrorism</a:t>
            </a:r>
          </a:p>
          <a:p>
            <a:endParaRPr lang="en-US" dirty="0"/>
          </a:p>
        </p:txBody>
      </p:sp>
      <p:sp>
        <p:nvSpPr>
          <p:cNvPr id="4" name="Slide Number Placeholder 3"/>
          <p:cNvSpPr>
            <a:spLocks noGrp="1"/>
          </p:cNvSpPr>
          <p:nvPr>
            <p:ph type="sldNum" sz="quarter" idx="10"/>
          </p:nvPr>
        </p:nvSpPr>
        <p:spPr/>
        <p:txBody>
          <a:bodyPr/>
          <a:lstStyle/>
          <a:p>
            <a:fld id="{3893B751-7183-4D2F-B738-8FEABE991A19}" type="slidenum">
              <a:rPr lang="en-US" smtClean="0"/>
              <a:t>34</a:t>
            </a:fld>
            <a:endParaRPr lang="en-US"/>
          </a:p>
        </p:txBody>
      </p:sp>
    </p:spTree>
    <p:extLst>
      <p:ext uri="{BB962C8B-B14F-4D97-AF65-F5344CB8AC3E}">
        <p14:creationId xmlns:p14="http://schemas.microsoft.com/office/powerpoint/2010/main" val="21939074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990CD9-E1B4-4CA9-8CE4-4CAC9DA44FA9}" type="slidenum">
              <a:rPr lang="en-US" smtClean="0"/>
              <a:t>35</a:t>
            </a:fld>
            <a:endParaRPr lang="en-US"/>
          </a:p>
        </p:txBody>
      </p:sp>
    </p:spTree>
    <p:extLst>
      <p:ext uri="{BB962C8B-B14F-4D97-AF65-F5344CB8AC3E}">
        <p14:creationId xmlns:p14="http://schemas.microsoft.com/office/powerpoint/2010/main" val="12850460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4e490486a0_0_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4e490486a0_0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One of the goals that grew out of our Change in Mind theory of change was to become champions for the science in our community - to advocate for brain-science informed policies and practices not only in our own agency, but also out in our community.  We began training anyone who would listen about the impact of toxic stress on the developing brains and bodies of children - and the impact that has an adults and communities.  We became very involved in our state’s grassroots organization -- called Trauma Matters Delaware - working with them to think beyond “trauma” and embed the brain science of toxic stress AND resilience in our community-focused work.</a:t>
            </a:r>
            <a:endParaRPr/>
          </a:p>
        </p:txBody>
      </p:sp>
    </p:spTree>
    <p:extLst>
      <p:ext uri="{BB962C8B-B14F-4D97-AF65-F5344CB8AC3E}">
        <p14:creationId xmlns:p14="http://schemas.microsoft.com/office/powerpoint/2010/main" val="2010213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c6f889893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c6f889893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NOT one size fits all.  Use what makes sense and works for your context.</a:t>
            </a:r>
            <a:endParaRPr/>
          </a:p>
          <a:p>
            <a:pPr marL="0" lvl="0" indent="0" algn="l" rtl="0">
              <a:spcBef>
                <a:spcPts val="0"/>
              </a:spcBef>
              <a:spcAft>
                <a:spcPts val="0"/>
              </a:spcAft>
              <a:buNone/>
            </a:pPr>
            <a:r>
              <a:rPr lang="en"/>
              <a:t>These are not turn-by-turn directions!</a:t>
            </a:r>
            <a:endParaRPr/>
          </a:p>
        </p:txBody>
      </p:sp>
    </p:spTree>
    <p:extLst>
      <p:ext uri="{BB962C8B-B14F-4D97-AF65-F5344CB8AC3E}">
        <p14:creationId xmlns:p14="http://schemas.microsoft.com/office/powerpoint/2010/main" val="24585022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4e490486a0_0_3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4e490486a0_0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2631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4e490486a0_1_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4e490486a0_1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Trainings:</a:t>
            </a:r>
            <a:endParaRPr/>
          </a:p>
          <a:p>
            <a:pPr marL="0" lvl="0" indent="0" algn="l" rtl="0">
              <a:spcBef>
                <a:spcPts val="0"/>
              </a:spcBef>
              <a:spcAft>
                <a:spcPts val="0"/>
              </a:spcAft>
              <a:buNone/>
            </a:pPr>
            <a:r>
              <a:rPr lang="en"/>
              <a:t>Toxic Stress &amp; the Impact on Learning</a:t>
            </a:r>
            <a:endParaRPr/>
          </a:p>
          <a:p>
            <a:pPr marL="0" lvl="0" indent="0" algn="l" rtl="0">
              <a:spcBef>
                <a:spcPts val="0"/>
              </a:spcBef>
              <a:spcAft>
                <a:spcPts val="0"/>
              </a:spcAft>
              <a:buNone/>
            </a:pPr>
            <a:r>
              <a:rPr lang="en"/>
              <a:t>Strategies to Help Students Build Resilience</a:t>
            </a:r>
            <a:endParaRPr/>
          </a:p>
          <a:p>
            <a:pPr marL="0" lvl="0" indent="0" algn="l" rtl="0">
              <a:spcBef>
                <a:spcPts val="0"/>
              </a:spcBef>
              <a:spcAft>
                <a:spcPts val="0"/>
              </a:spcAft>
              <a:buNone/>
            </a:pPr>
            <a:r>
              <a:rPr lang="en"/>
              <a:t>Self-Care for Educators</a:t>
            </a:r>
            <a:endParaRPr/>
          </a:p>
          <a:p>
            <a:pPr marL="0" lvl="0" indent="0" algn="l" rtl="0">
              <a:spcBef>
                <a:spcPts val="0"/>
              </a:spcBef>
              <a:spcAft>
                <a:spcPts val="0"/>
              </a:spcAft>
              <a:buNone/>
            </a:pPr>
            <a:endParaRPr/>
          </a:p>
          <a:p>
            <a:pPr marL="0" lvl="0" indent="0" algn="l" rtl="0">
              <a:spcBef>
                <a:spcPts val="0"/>
              </a:spcBef>
              <a:spcAft>
                <a:spcPts val="0"/>
              </a:spcAft>
              <a:buNone/>
            </a:pPr>
            <a:r>
              <a:rPr lang="en"/>
              <a:t>Early data is promising -- reductions in suspensions for kids in foster care, increased use of alternatives to suspensions, descreases in behavioral referrals</a:t>
            </a:r>
            <a:endParaRPr/>
          </a:p>
        </p:txBody>
      </p:sp>
    </p:spTree>
    <p:extLst>
      <p:ext uri="{BB962C8B-B14F-4D97-AF65-F5344CB8AC3E}">
        <p14:creationId xmlns:p14="http://schemas.microsoft.com/office/powerpoint/2010/main" val="25732802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c6f889893_0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c6f889893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AutoNum type="arabicParenR"/>
            </a:pPr>
            <a:r>
              <a:rPr lang="en"/>
              <a:t>Training is critical!  But to become truly brain-science informed, we need to use a universal approach that address practic, policy, resources, and culture</a:t>
            </a:r>
            <a:endParaRPr/>
          </a:p>
          <a:p>
            <a:pPr marL="457200" lvl="0" indent="-317500" algn="l" rtl="0">
              <a:spcBef>
                <a:spcPts val="0"/>
              </a:spcBef>
              <a:spcAft>
                <a:spcPts val="0"/>
              </a:spcAft>
              <a:buSzPts val="1400"/>
              <a:buAutoNum type="arabicParenR"/>
            </a:pPr>
            <a:r>
              <a:rPr lang="en"/>
              <a:t>Teachers are asked to fulfill many roles beyond instruction.  To become brain-science informed, we need to build buy-in from all staff in a building -- from teachers to cafeteria workers to bus drivers.  The focus on toxic stress &amp; resilience should become the foundation for practices, replacing strategies that don’t serve the needs of students.</a:t>
            </a:r>
            <a:endParaRPr/>
          </a:p>
          <a:p>
            <a:pPr marL="457200" lvl="0" indent="-317500" algn="l" rtl="0">
              <a:spcBef>
                <a:spcPts val="0"/>
              </a:spcBef>
              <a:spcAft>
                <a:spcPts val="0"/>
              </a:spcAft>
              <a:buSzPts val="1400"/>
              <a:buAutoNum type="arabicParenR"/>
            </a:pPr>
            <a:r>
              <a:rPr lang="en"/>
              <a:t>With the buy-in of leadership and staff, it is possible to create a fully-functioning team to address needs of staff and students.</a:t>
            </a:r>
            <a:endParaRPr/>
          </a:p>
          <a:p>
            <a:pPr marL="457200" lvl="0" indent="-317500" algn="l" rtl="0">
              <a:spcBef>
                <a:spcPts val="0"/>
              </a:spcBef>
              <a:spcAft>
                <a:spcPts val="0"/>
              </a:spcAft>
              <a:buSzPts val="1400"/>
              <a:buAutoNum type="arabicParenR"/>
            </a:pPr>
            <a:r>
              <a:rPr lang="en"/>
              <a:t>Without an intentional focus on staff well-being, these efforts will face major barriers.</a:t>
            </a:r>
            <a:endParaRPr/>
          </a:p>
        </p:txBody>
      </p:sp>
    </p:spTree>
    <p:extLst>
      <p:ext uri="{BB962C8B-B14F-4D97-AF65-F5344CB8AC3E}">
        <p14:creationId xmlns:p14="http://schemas.microsoft.com/office/powerpoint/2010/main" val="780572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Taken from Ann Jennings, Ph.D. “The ACE Study &amp; Unaddressed Childhood Trauma</a:t>
            </a:r>
          </a:p>
        </p:txBody>
      </p:sp>
      <p:sp>
        <p:nvSpPr>
          <p:cNvPr id="4" name="Slide Number Placeholder 3"/>
          <p:cNvSpPr>
            <a:spLocks noGrp="1"/>
          </p:cNvSpPr>
          <p:nvPr>
            <p:ph type="sldNum" sz="quarter" idx="10"/>
          </p:nvPr>
        </p:nvSpPr>
        <p:spPr/>
        <p:txBody>
          <a:bodyPr/>
          <a:lstStyle/>
          <a:p>
            <a:fld id="{928B7C8D-DE5D-4CD2-BE51-A5782B0B01DE}" type="slidenum">
              <a:rPr lang="en-US" smtClean="0"/>
              <a:t>5</a:t>
            </a:fld>
            <a:endParaRPr lang="en-US" dirty="0"/>
          </a:p>
        </p:txBody>
      </p:sp>
    </p:spTree>
    <p:extLst>
      <p:ext uri="{BB962C8B-B14F-4D97-AF65-F5344CB8AC3E}">
        <p14:creationId xmlns:p14="http://schemas.microsoft.com/office/powerpoint/2010/main" val="8896827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c6f889893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c6f88989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Trainings:</a:t>
            </a:r>
            <a:endParaRPr/>
          </a:p>
          <a:p>
            <a:pPr marL="0" lvl="0" indent="0" algn="l" rtl="0">
              <a:spcBef>
                <a:spcPts val="0"/>
              </a:spcBef>
              <a:spcAft>
                <a:spcPts val="0"/>
              </a:spcAft>
              <a:buNone/>
            </a:pPr>
            <a:r>
              <a:rPr lang="en"/>
              <a:t>Toxic Stress &amp; the Impact on Learning</a:t>
            </a:r>
            <a:endParaRPr/>
          </a:p>
          <a:p>
            <a:pPr marL="0" lvl="0" indent="0" algn="l" rtl="0">
              <a:spcBef>
                <a:spcPts val="0"/>
              </a:spcBef>
              <a:spcAft>
                <a:spcPts val="0"/>
              </a:spcAft>
              <a:buNone/>
            </a:pPr>
            <a:r>
              <a:rPr lang="en"/>
              <a:t>Strategies to Help Students Build Resilience</a:t>
            </a:r>
            <a:endParaRPr/>
          </a:p>
          <a:p>
            <a:pPr marL="0" lvl="0" indent="0" algn="l" rtl="0">
              <a:spcBef>
                <a:spcPts val="0"/>
              </a:spcBef>
              <a:spcAft>
                <a:spcPts val="0"/>
              </a:spcAft>
              <a:buNone/>
            </a:pPr>
            <a:r>
              <a:rPr lang="en"/>
              <a:t>Self-Care for Educators</a:t>
            </a:r>
            <a:endParaRPr/>
          </a:p>
        </p:txBody>
      </p:sp>
    </p:spTree>
    <p:extLst>
      <p:ext uri="{BB962C8B-B14F-4D97-AF65-F5344CB8AC3E}">
        <p14:creationId xmlns:p14="http://schemas.microsoft.com/office/powerpoint/2010/main" val="41263631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4e5071ccfa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4e5071ccf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CHANGE IS HARD</a:t>
            </a:r>
            <a:endParaRPr/>
          </a:p>
          <a:p>
            <a:pPr marL="0" lvl="0" indent="0" algn="l" rtl="0">
              <a:spcBef>
                <a:spcPts val="0"/>
              </a:spcBef>
              <a:spcAft>
                <a:spcPts val="0"/>
              </a:spcAft>
              <a:buNone/>
            </a:pPr>
            <a:r>
              <a:rPr lang="en"/>
              <a:t>CHANGE TAKES TIME</a:t>
            </a:r>
            <a:br>
              <a:rPr lang="en"/>
            </a:br>
            <a:r>
              <a:rPr lang="en"/>
              <a:t>CHANGE TAKES PRACTICE</a:t>
            </a:r>
            <a:endParaRPr/>
          </a:p>
          <a:p>
            <a:pPr marL="0" lvl="0" indent="0" algn="l" rtl="0">
              <a:spcBef>
                <a:spcPts val="0"/>
              </a:spcBef>
              <a:spcAft>
                <a:spcPts val="0"/>
              </a:spcAft>
              <a:buNone/>
            </a:pPr>
            <a:r>
              <a:rPr lang="en"/>
              <a:t>CHANGE TAKES ATTENTION</a:t>
            </a:r>
            <a:endParaRPr/>
          </a:p>
        </p:txBody>
      </p:sp>
    </p:spTree>
    <p:extLst>
      <p:ext uri="{BB962C8B-B14F-4D97-AF65-F5344CB8AC3E}">
        <p14:creationId xmlns:p14="http://schemas.microsoft.com/office/powerpoint/2010/main" val="31229453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977728">
              <a:defRPr/>
            </a:pPr>
            <a:r>
              <a:rPr lang="en-US" b="0" dirty="0"/>
              <a:t>Trauma affects</a:t>
            </a:r>
            <a:r>
              <a:rPr lang="en-US" b="0" baseline="0" dirty="0"/>
              <a:t> the brain, especially the developing brain. </a:t>
            </a:r>
            <a:r>
              <a:rPr lang="en-US" b="0" dirty="0"/>
              <a:t>This three-part video series from the Harvard University Center on the Developing Child</a:t>
            </a:r>
            <a:r>
              <a:rPr lang="en-US" b="0" baseline="0" dirty="0"/>
              <a:t> </a:t>
            </a:r>
            <a:r>
              <a:rPr lang="en-US" b="0" dirty="0"/>
              <a:t>and the National Scientific Council on the Developing Child depicts how advances in neuroscience, molecular biology, and genomics now give us a much better understanding of how early experiences are built into our bodies and brains.</a:t>
            </a:r>
            <a:endParaRPr lang="en-US" dirty="0"/>
          </a:p>
          <a:p>
            <a:endParaRPr lang="en-US" dirty="0"/>
          </a:p>
          <a:p>
            <a:r>
              <a:rPr lang="en-US" dirty="0"/>
              <a:t>The playlist</a:t>
            </a:r>
            <a:r>
              <a:rPr lang="en-US" baseline="0" dirty="0"/>
              <a:t> containing all three videos is available at </a:t>
            </a:r>
            <a:r>
              <a:rPr lang="en-US" dirty="0"/>
              <a:t>http://www.youtube.com/playlist?list=PL0DB506DEF92B6347. </a:t>
            </a:r>
            <a:endParaRPr lang="en-US" b="1" dirty="0"/>
          </a:p>
        </p:txBody>
      </p:sp>
      <p:sp>
        <p:nvSpPr>
          <p:cNvPr id="4" name="Slide Number Placeholder 3"/>
          <p:cNvSpPr>
            <a:spLocks noGrp="1"/>
          </p:cNvSpPr>
          <p:nvPr>
            <p:ph type="sldNum" sz="quarter" idx="10"/>
          </p:nvPr>
        </p:nvSpPr>
        <p:spPr/>
        <p:txBody>
          <a:bodyPr/>
          <a:lstStyle/>
          <a:p>
            <a:fld id="{CB6D5DBA-4F58-47A9-A106-480647F6796A}" type="slidenum">
              <a:rPr lang="en-US" smtClean="0"/>
              <a:pPr/>
              <a:t>44</a:t>
            </a:fld>
            <a:endParaRPr lang="en-US"/>
          </a:p>
        </p:txBody>
      </p:sp>
    </p:spTree>
    <p:extLst>
      <p:ext uri="{BB962C8B-B14F-4D97-AF65-F5344CB8AC3E}">
        <p14:creationId xmlns:p14="http://schemas.microsoft.com/office/powerpoint/2010/main" val="39230264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Highly recommend this activity – at</a:t>
            </a:r>
            <a:r>
              <a:rPr lang="en-US" baseline="0" dirty="0"/>
              <a:t> CFF, have played with staff, Board, foster parents – on other places, folks have even played with legislators, policy makers</a:t>
            </a:r>
          </a:p>
          <a:p>
            <a:endParaRPr lang="en-US" baseline="0" dirty="0"/>
          </a:p>
          <a:p>
            <a:r>
              <a:rPr lang="en-US" sz="1200" b="0" i="0" kern="1200" dirty="0">
                <a:solidFill>
                  <a:schemeClr val="tx1"/>
                </a:solidFill>
                <a:effectLst/>
                <a:latin typeface="+mn-lt"/>
                <a:ea typeface="+mn-ea"/>
                <a:cs typeface="+mn-cs"/>
              </a:rPr>
              <a:t>The brain architecture game helps people appreciate the impact of early childhood experiences on outcomes across the lifespan.</a:t>
            </a:r>
          </a:p>
          <a:p>
            <a:r>
              <a:rPr lang="en-US" sz="1200" b="0" i="0" kern="1200" dirty="0">
                <a:solidFill>
                  <a:schemeClr val="tx1"/>
                </a:solidFill>
                <a:effectLst/>
                <a:latin typeface="+mn-lt"/>
                <a:ea typeface="+mn-ea"/>
                <a:cs typeface="+mn-cs"/>
              </a:rPr>
              <a:t>“It wasn’t a fair game,” said one legislator after watching his brain collapse. “I got a lot of unlucky cards.”</a:t>
            </a:r>
          </a:p>
          <a:p>
            <a:r>
              <a:rPr lang="en-US" sz="1200" b="0" i="0" kern="1200" dirty="0">
                <a:solidFill>
                  <a:schemeClr val="tx1"/>
                </a:solidFill>
                <a:effectLst/>
                <a:latin typeface="+mn-lt"/>
                <a:ea typeface="+mn-ea"/>
                <a:cs typeface="+mn-cs"/>
              </a:rPr>
              <a:t>“Isn’t that the way it happens in real life?” replied the game facilitator.</a:t>
            </a:r>
          </a:p>
          <a:p>
            <a:endParaRPr lang="en-US" baseline="0" dirty="0"/>
          </a:p>
          <a:p>
            <a:r>
              <a:rPr lang="en-US" baseline="0" dirty="0"/>
              <a:t>Really great introduction to concepts around toxic stress and brain development using real-life examples</a:t>
            </a:r>
          </a:p>
          <a:p>
            <a:endParaRPr lang="en-US" baseline="0" dirty="0"/>
          </a:p>
          <a:p>
            <a:r>
              <a:rPr lang="en-US" baseline="0" dirty="0"/>
              <a:t>BRING SOME SUPPLIES</a:t>
            </a:r>
            <a:endParaRPr lang="en-US" dirty="0"/>
          </a:p>
        </p:txBody>
      </p:sp>
      <p:sp>
        <p:nvSpPr>
          <p:cNvPr id="4" name="Slide Number Placeholder 3"/>
          <p:cNvSpPr>
            <a:spLocks noGrp="1"/>
          </p:cNvSpPr>
          <p:nvPr>
            <p:ph type="sldNum" sz="quarter" idx="10"/>
          </p:nvPr>
        </p:nvSpPr>
        <p:spPr/>
        <p:txBody>
          <a:bodyPr/>
          <a:lstStyle/>
          <a:p>
            <a:fld id="{3893B751-7183-4D2F-B738-8FEABE991A19}" type="slidenum">
              <a:rPr lang="en-US" smtClean="0"/>
              <a:t>45</a:t>
            </a:fld>
            <a:endParaRPr lang="en-US"/>
          </a:p>
        </p:txBody>
      </p:sp>
    </p:spTree>
    <p:extLst>
      <p:ext uri="{BB962C8B-B14F-4D97-AF65-F5344CB8AC3E}">
        <p14:creationId xmlns:p14="http://schemas.microsoft.com/office/powerpoint/2010/main" val="482727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1832773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Part of the culture of compassionate</a:t>
            </a:r>
            <a:r>
              <a:rPr lang="en-US" baseline="0" dirty="0"/>
              <a:t> schools – trauma impacts everyone</a:t>
            </a:r>
          </a:p>
          <a:p>
            <a:r>
              <a:rPr lang="en-US" baseline="0" dirty="0"/>
              <a:t>Vicarious trauma can result in burnout</a:t>
            </a:r>
          </a:p>
          <a:p>
            <a:r>
              <a:rPr lang="en-US" baseline="0" dirty="0"/>
              <a:t>Schools need to improve culture of self-care</a:t>
            </a:r>
            <a:endParaRPr lang="en-US" dirty="0"/>
          </a:p>
        </p:txBody>
      </p:sp>
      <p:sp>
        <p:nvSpPr>
          <p:cNvPr id="4" name="Slide Number Placeholder 3"/>
          <p:cNvSpPr>
            <a:spLocks noGrp="1"/>
          </p:cNvSpPr>
          <p:nvPr>
            <p:ph type="sldNum" sz="quarter" idx="10"/>
          </p:nvPr>
        </p:nvSpPr>
        <p:spPr/>
        <p:txBody>
          <a:bodyPr/>
          <a:lstStyle/>
          <a:p>
            <a:fld id="{3893B751-7183-4D2F-B738-8FEABE991A19}" type="slidenum">
              <a:rPr lang="en-US" smtClean="0"/>
              <a:t>48</a:t>
            </a:fld>
            <a:endParaRPr lang="en-US"/>
          </a:p>
        </p:txBody>
      </p:sp>
    </p:spTree>
    <p:extLst>
      <p:ext uri="{BB962C8B-B14F-4D97-AF65-F5344CB8AC3E}">
        <p14:creationId xmlns:p14="http://schemas.microsoft.com/office/powerpoint/2010/main" val="263012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We’ve developed a set</a:t>
            </a:r>
            <a:r>
              <a:rPr lang="en-US" baseline="0" dirty="0"/>
              <a:t> of offerings that schools can do all or part of – trying to align with PD schedules is a challenge!</a:t>
            </a:r>
          </a:p>
          <a:p>
            <a:r>
              <a:rPr lang="en-US" baseline="0" dirty="0"/>
              <a:t>We are also working to increase our cadre of trainers in order to more broadly disseminate content</a:t>
            </a:r>
          </a:p>
          <a:p>
            <a:r>
              <a:rPr lang="en-US" baseline="0" dirty="0"/>
              <a:t>We’ve delivered content to more than 1,500 educators across the state</a:t>
            </a:r>
            <a:endParaRPr lang="en-US" dirty="0"/>
          </a:p>
        </p:txBody>
      </p:sp>
      <p:sp>
        <p:nvSpPr>
          <p:cNvPr id="4" name="Slide Number Placeholder 3"/>
          <p:cNvSpPr>
            <a:spLocks noGrp="1"/>
          </p:cNvSpPr>
          <p:nvPr>
            <p:ph type="sldNum" sz="quarter" idx="10"/>
          </p:nvPr>
        </p:nvSpPr>
        <p:spPr/>
        <p:txBody>
          <a:bodyPr/>
          <a:lstStyle/>
          <a:p>
            <a:fld id="{3893B751-7183-4D2F-B738-8FEABE991A19}" type="slidenum">
              <a:rPr lang="en-US" smtClean="0"/>
              <a:t>49</a:t>
            </a:fld>
            <a:endParaRPr lang="en-US"/>
          </a:p>
        </p:txBody>
      </p:sp>
    </p:spTree>
    <p:extLst>
      <p:ext uri="{BB962C8B-B14F-4D97-AF65-F5344CB8AC3E}">
        <p14:creationId xmlns:p14="http://schemas.microsoft.com/office/powerpoint/2010/main" val="24288552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93B751-7183-4D2F-B738-8FEABE991A19}" type="slidenum">
              <a:rPr lang="en-US" smtClean="0"/>
              <a:t>51</a:t>
            </a:fld>
            <a:endParaRPr lang="en-US"/>
          </a:p>
        </p:txBody>
      </p:sp>
    </p:spTree>
    <p:extLst>
      <p:ext uri="{BB962C8B-B14F-4D97-AF65-F5344CB8AC3E}">
        <p14:creationId xmlns:p14="http://schemas.microsoft.com/office/powerpoint/2010/main" val="7344646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4e490486a0_1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4e490486a0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team is going to be critical.  You need a BROAD spectrum of members to make this work.  </a:t>
            </a:r>
            <a:endParaRPr/>
          </a:p>
          <a:p>
            <a:pPr marL="0" lvl="0" indent="0" algn="l" rtl="0">
              <a:spcBef>
                <a:spcPts val="0"/>
              </a:spcBef>
              <a:spcAft>
                <a:spcPts val="0"/>
              </a:spcAft>
              <a:buNone/>
            </a:pPr>
            <a:r>
              <a:rPr lang="en"/>
              <a:t>Our experience has shown that buy-in from ADMINISTRATORS is KEY.  They have to be part of the team and commit the time and resources to the effort.  </a:t>
            </a:r>
            <a:endParaRPr/>
          </a:p>
        </p:txBody>
      </p:sp>
    </p:spTree>
    <p:extLst>
      <p:ext uri="{BB962C8B-B14F-4D97-AF65-F5344CB8AC3E}">
        <p14:creationId xmlns:p14="http://schemas.microsoft.com/office/powerpoint/2010/main" val="20456013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3ca6b204d_0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3ca6b204d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this journey works, what will look different?  How will we know?</a:t>
            </a:r>
            <a:endParaRPr/>
          </a:p>
          <a:p>
            <a:pPr marL="0" lvl="0" indent="0" algn="l" rtl="0">
              <a:spcBef>
                <a:spcPts val="0"/>
              </a:spcBef>
              <a:spcAft>
                <a:spcPts val="0"/>
              </a:spcAft>
              <a:buNone/>
            </a:pPr>
            <a:r>
              <a:rPr lang="en"/>
              <a:t>This is your GOAL Statement.</a:t>
            </a:r>
            <a:endParaRPr/>
          </a:p>
        </p:txBody>
      </p:sp>
    </p:spTree>
    <p:extLst>
      <p:ext uri="{BB962C8B-B14F-4D97-AF65-F5344CB8AC3E}">
        <p14:creationId xmlns:p14="http://schemas.microsoft.com/office/powerpoint/2010/main" val="4164164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8B7C8D-DE5D-4CD2-BE51-A5782B0B01DE}" type="slidenum">
              <a:rPr lang="en-US" smtClean="0"/>
              <a:t>6</a:t>
            </a:fld>
            <a:endParaRPr lang="en-US" dirty="0"/>
          </a:p>
        </p:txBody>
      </p:sp>
    </p:spTree>
    <p:extLst>
      <p:ext uri="{BB962C8B-B14F-4D97-AF65-F5344CB8AC3E}">
        <p14:creationId xmlns:p14="http://schemas.microsoft.com/office/powerpoint/2010/main" val="6269477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4e490486a0_1_1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4e490486a0_1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I’ve tricked you into creating a theory of change!!  You now have all the pieces you need to create a logic map or theory of change.</a:t>
            </a:r>
            <a:endParaRPr/>
          </a:p>
          <a:p>
            <a:pPr marL="0" lvl="0" indent="0" algn="l" rtl="0">
              <a:spcBef>
                <a:spcPts val="0"/>
              </a:spcBef>
              <a:spcAft>
                <a:spcPts val="0"/>
              </a:spcAft>
              <a:buNone/>
            </a:pPr>
            <a:r>
              <a:rPr lang="en"/>
              <a:t>This is a living document -- don’t create it and then bury it.  Revisit it at every meeting of your Brain Science Team.  Make adjustments.  Add and subtract.</a:t>
            </a:r>
            <a:endParaRPr/>
          </a:p>
        </p:txBody>
      </p:sp>
    </p:spTree>
    <p:extLst>
      <p:ext uri="{BB962C8B-B14F-4D97-AF65-F5344CB8AC3E}">
        <p14:creationId xmlns:p14="http://schemas.microsoft.com/office/powerpoint/2010/main" val="24737496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4e490486a0_1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4e490486a0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BRAINSTORM</a:t>
            </a:r>
            <a:endParaRPr/>
          </a:p>
          <a:p>
            <a:pPr marL="0" lvl="0" indent="0" algn="l" rtl="0">
              <a:spcBef>
                <a:spcPts val="0"/>
              </a:spcBef>
              <a:spcAft>
                <a:spcPts val="0"/>
              </a:spcAft>
              <a:buNone/>
            </a:pPr>
            <a:r>
              <a:rPr lang="en"/>
              <a:t>Identify all resources, processes, and systems that are in use in your school or district.  </a:t>
            </a:r>
            <a:endParaRPr/>
          </a:p>
          <a:p>
            <a:pPr marL="0" lvl="0" indent="0" algn="l" rtl="0">
              <a:spcBef>
                <a:spcPts val="0"/>
              </a:spcBef>
              <a:spcAft>
                <a:spcPts val="0"/>
              </a:spcAft>
              <a:buNone/>
            </a:pPr>
            <a:r>
              <a:rPr lang="en"/>
              <a:t>What interventions are in place to support students? Families? Staff?</a:t>
            </a:r>
            <a:endParaRPr/>
          </a:p>
          <a:p>
            <a:pPr marL="0" lvl="0" indent="0" algn="l" rtl="0">
              <a:spcBef>
                <a:spcPts val="0"/>
              </a:spcBef>
              <a:spcAft>
                <a:spcPts val="0"/>
              </a:spcAft>
              <a:buNone/>
            </a:pPr>
            <a:r>
              <a:rPr lang="en"/>
              <a:t>Create a master list.  Think about organizing according to level of impact -- level 1 might be prevention resources that are available to all students.  Level two might be interventions targeted towards kids with similar deficits - like a </a:t>
            </a:r>
            <a:endParaRPr/>
          </a:p>
        </p:txBody>
      </p:sp>
    </p:spTree>
    <p:extLst>
      <p:ext uri="{BB962C8B-B14F-4D97-AF65-F5344CB8AC3E}">
        <p14:creationId xmlns:p14="http://schemas.microsoft.com/office/powerpoint/2010/main" val="1968600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3ca6b204d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3ca6b204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BRAINSTORM</a:t>
            </a:r>
            <a:endParaRPr/>
          </a:p>
          <a:p>
            <a:pPr marL="0" lvl="0" indent="0" algn="l" rtl="0">
              <a:spcBef>
                <a:spcPts val="0"/>
              </a:spcBef>
              <a:spcAft>
                <a:spcPts val="0"/>
              </a:spcAft>
              <a:buNone/>
            </a:pPr>
            <a:r>
              <a:rPr lang="en"/>
              <a:t>Identify all resources, processes, and systems that are in use in your school or district.  </a:t>
            </a:r>
            <a:endParaRPr/>
          </a:p>
          <a:p>
            <a:pPr marL="0" lvl="0" indent="0" algn="l" rtl="0">
              <a:spcBef>
                <a:spcPts val="0"/>
              </a:spcBef>
              <a:spcAft>
                <a:spcPts val="0"/>
              </a:spcAft>
              <a:buNone/>
            </a:pPr>
            <a:r>
              <a:rPr lang="en"/>
              <a:t>What interventions are in place to support students? Families? Staff?</a:t>
            </a:r>
            <a:endParaRPr/>
          </a:p>
          <a:p>
            <a:pPr marL="0" lvl="0" indent="0" algn="l" rtl="0">
              <a:spcBef>
                <a:spcPts val="0"/>
              </a:spcBef>
              <a:spcAft>
                <a:spcPts val="0"/>
              </a:spcAft>
              <a:buNone/>
            </a:pPr>
            <a:r>
              <a:rPr lang="en"/>
              <a:t>Create a master list.  Think about organizing according to level of impact -- level 1 might be prevention resources that are available to all students.  Level two might be interventions targeted towards kids with similar deficits - like a </a:t>
            </a:r>
            <a:endParaRPr/>
          </a:p>
        </p:txBody>
      </p:sp>
    </p:spTree>
    <p:extLst>
      <p:ext uri="{BB962C8B-B14F-4D97-AF65-F5344CB8AC3E}">
        <p14:creationId xmlns:p14="http://schemas.microsoft.com/office/powerpoint/2010/main" val="17025294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Black = school-wide systems of support</a:t>
            </a:r>
          </a:p>
          <a:p>
            <a:r>
              <a:rPr lang="en-US" dirty="0"/>
              <a:t>Red = small group</a:t>
            </a:r>
            <a:r>
              <a:rPr lang="en-US" baseline="0" dirty="0"/>
              <a:t> and individualized systems of support</a:t>
            </a:r>
            <a:endParaRPr lang="en-US" dirty="0"/>
          </a:p>
        </p:txBody>
      </p:sp>
      <p:sp>
        <p:nvSpPr>
          <p:cNvPr id="4" name="Slide Number Placeholder 3"/>
          <p:cNvSpPr>
            <a:spLocks noGrp="1"/>
          </p:cNvSpPr>
          <p:nvPr>
            <p:ph type="sldNum" sz="quarter" idx="10"/>
          </p:nvPr>
        </p:nvSpPr>
        <p:spPr/>
        <p:txBody>
          <a:bodyPr/>
          <a:lstStyle/>
          <a:p>
            <a:fld id="{65567995-CCFF-4319-A2C4-F4202B9267F4}" type="slidenum">
              <a:rPr lang="en-US" smtClean="0"/>
              <a:t>58</a:t>
            </a:fld>
            <a:endParaRPr lang="en-US" dirty="0"/>
          </a:p>
        </p:txBody>
      </p:sp>
    </p:spTree>
    <p:extLst>
      <p:ext uri="{BB962C8B-B14F-4D97-AF65-F5344CB8AC3E}">
        <p14:creationId xmlns:p14="http://schemas.microsoft.com/office/powerpoint/2010/main" val="14296001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4e490486a0_1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4e490486a0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collect a lot of data - and systems put a lot of pressure on achievement.</a:t>
            </a:r>
            <a:endParaRPr/>
          </a:p>
          <a:p>
            <a:pPr marL="0" lvl="0" indent="0" algn="l" rtl="0">
              <a:spcBef>
                <a:spcPts val="0"/>
              </a:spcBef>
              <a:spcAft>
                <a:spcPts val="0"/>
              </a:spcAft>
              <a:buNone/>
            </a:pPr>
            <a:r>
              <a:rPr lang="en"/>
              <a:t>There are certain pieces of the data that we may look at frequently, and others, we collect but don’t use.</a:t>
            </a:r>
            <a:endParaRPr/>
          </a:p>
          <a:p>
            <a:pPr marL="0" lvl="0" indent="0" algn="l" rtl="0">
              <a:spcBef>
                <a:spcPts val="0"/>
              </a:spcBef>
              <a:spcAft>
                <a:spcPts val="0"/>
              </a:spcAft>
              <a:buNone/>
            </a:pPr>
            <a:r>
              <a:rPr lang="en"/>
              <a:t>Take a scan of what you have.  Use your committee to wrestle with what it means and what you think is important as you work to become brain science-informed.</a:t>
            </a:r>
            <a:endParaRPr/>
          </a:p>
          <a:p>
            <a:pPr marL="0" lvl="0" indent="0" algn="l" rtl="0">
              <a:spcBef>
                <a:spcPts val="0"/>
              </a:spcBef>
              <a:spcAft>
                <a:spcPts val="0"/>
              </a:spcAft>
              <a:buNone/>
            </a:pPr>
            <a:r>
              <a:rPr lang="en"/>
              <a:t>Are there pieces of information that you don’t collect but you think could be helpful?  Can you think of a way to collect it?</a:t>
            </a:r>
            <a:endParaRPr/>
          </a:p>
        </p:txBody>
      </p:sp>
    </p:spTree>
    <p:extLst>
      <p:ext uri="{BB962C8B-B14F-4D97-AF65-F5344CB8AC3E}">
        <p14:creationId xmlns:p14="http://schemas.microsoft.com/office/powerpoint/2010/main" val="2434855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4e490486a0_1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4e490486a0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Sample questions on next slide</a:t>
            </a:r>
            <a:endParaRPr/>
          </a:p>
        </p:txBody>
      </p:sp>
    </p:spTree>
    <p:extLst>
      <p:ext uri="{BB962C8B-B14F-4D97-AF65-F5344CB8AC3E}">
        <p14:creationId xmlns:p14="http://schemas.microsoft.com/office/powerpoint/2010/main" val="38385986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4e490486a0_1_1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4e490486a0_1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BRAINSTORM</a:t>
            </a:r>
            <a:endParaRPr/>
          </a:p>
          <a:p>
            <a:pPr marL="0" lvl="0" indent="0" algn="l" rtl="0">
              <a:spcBef>
                <a:spcPts val="0"/>
              </a:spcBef>
              <a:spcAft>
                <a:spcPts val="0"/>
              </a:spcAft>
              <a:buNone/>
            </a:pPr>
            <a:r>
              <a:rPr lang="en"/>
              <a:t>Identify all resources, processes, and systems that are in use in your school or district.  </a:t>
            </a:r>
            <a:endParaRPr/>
          </a:p>
          <a:p>
            <a:pPr marL="0" lvl="0" indent="0" algn="l" rtl="0">
              <a:spcBef>
                <a:spcPts val="0"/>
              </a:spcBef>
              <a:spcAft>
                <a:spcPts val="0"/>
              </a:spcAft>
              <a:buNone/>
            </a:pPr>
            <a:r>
              <a:rPr lang="en"/>
              <a:t>What interventions are in place to support students? Families? Staff?</a:t>
            </a:r>
            <a:endParaRPr/>
          </a:p>
          <a:p>
            <a:pPr marL="0" lvl="0" indent="0" algn="l" rtl="0">
              <a:spcBef>
                <a:spcPts val="0"/>
              </a:spcBef>
              <a:spcAft>
                <a:spcPts val="0"/>
              </a:spcAft>
              <a:buNone/>
            </a:pPr>
            <a:r>
              <a:rPr lang="en"/>
              <a:t>Create a master list.  Think about organizing according to level of impact -- level 1 might be prevention resources that are available to all students.  Level two might be interventions targeted towards kids with similar deficits - like a </a:t>
            </a:r>
            <a:endParaRPr/>
          </a:p>
        </p:txBody>
      </p:sp>
    </p:spTree>
    <p:extLst>
      <p:ext uri="{BB962C8B-B14F-4D97-AF65-F5344CB8AC3E}">
        <p14:creationId xmlns:p14="http://schemas.microsoft.com/office/powerpoint/2010/main" val="4772216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4e490486a0_1_1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4e490486a0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Professional development should include EVERYONE in the building -- we all need to speak the same language.</a:t>
            </a:r>
            <a:endParaRPr/>
          </a:p>
          <a:p>
            <a:pPr marL="0" lvl="0" indent="0" algn="l" rtl="0">
              <a:spcBef>
                <a:spcPts val="0"/>
              </a:spcBef>
              <a:spcAft>
                <a:spcPts val="0"/>
              </a:spcAft>
              <a:buNone/>
            </a:pPr>
            <a:r>
              <a:rPr lang="en"/>
              <a:t>But this needs to be intentional and planned.  We will get requests at the last minute -- basically filling time on someone’s PD calendar.  Think about how you sustain this over time.  Imagine you’ve trained everyone in the building on the science, but then three teachers leave.  How do you bring new staff on Board?  How can you include regular refershers?  Can you create an internal training team?</a:t>
            </a:r>
            <a:endParaRPr/>
          </a:p>
        </p:txBody>
      </p:sp>
    </p:spTree>
    <p:extLst>
      <p:ext uri="{BB962C8B-B14F-4D97-AF65-F5344CB8AC3E}">
        <p14:creationId xmlns:p14="http://schemas.microsoft.com/office/powerpoint/2010/main" val="40184121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4e490486a0_1_1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4e490486a0_1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Staff self-care is absolutely key and could be a conference of its own.  How can you support staff self-care?  This needs to move beyond “Birthday Club” or a chair massage during teacher appreciation week.</a:t>
            </a:r>
            <a:endParaRPr/>
          </a:p>
        </p:txBody>
      </p:sp>
    </p:spTree>
    <p:extLst>
      <p:ext uri="{BB962C8B-B14F-4D97-AF65-F5344CB8AC3E}">
        <p14:creationId xmlns:p14="http://schemas.microsoft.com/office/powerpoint/2010/main" val="14746094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4e490486a0_1_1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4e490486a0_1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You’ve reviewed your data, assessed your practices, mapped your resources, and set your intention.</a:t>
            </a:r>
            <a:endParaRPr/>
          </a:p>
          <a:p>
            <a:pPr marL="0" lvl="0" indent="0" algn="l" rtl="0">
              <a:spcBef>
                <a:spcPts val="0"/>
              </a:spcBef>
              <a:spcAft>
                <a:spcPts val="0"/>
              </a:spcAft>
              <a:buNone/>
            </a:pPr>
            <a:r>
              <a:rPr lang="en"/>
              <a:t>Don’t try to swallow the ocean!  In order to keep people engaged -- change should be manageable and visible!  Think in categories - short term and longer term.  What can you do now, and what will take more time?</a:t>
            </a:r>
            <a:endParaRPr/>
          </a:p>
          <a:p>
            <a:pPr marL="0" lvl="0" indent="0" algn="l" rtl="0">
              <a:spcBef>
                <a:spcPts val="0"/>
              </a:spcBef>
              <a:spcAft>
                <a:spcPts val="0"/>
              </a:spcAft>
              <a:buNone/>
            </a:pPr>
            <a:r>
              <a:rPr lang="en"/>
              <a:t>Resist the urge to Slash and Burn.  For example -- you may decide that your discipline policy is too harsh and does not align with the science.  You’re tempted to eliminate it - and maybe that makes sense.  But think through the unintended consequences.  If you tell staff they can no longer give students out-of-school suspensions for certain behaviors, they need to have an alternate strategy to use.  Maybe instead, you’re going to create a “Turnaround” room where students can connect with a behavioral health consultant, or practice mindfulness, or participate in restorative practice (once they are calm!).  </a:t>
            </a:r>
            <a:endParaRPr/>
          </a:p>
        </p:txBody>
      </p:sp>
    </p:spTree>
    <p:extLst>
      <p:ext uri="{BB962C8B-B14F-4D97-AF65-F5344CB8AC3E}">
        <p14:creationId xmlns:p14="http://schemas.microsoft.com/office/powerpoint/2010/main" val="741602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TRAUMA</a:t>
            </a:r>
            <a:r>
              <a:rPr lang="en-US" baseline="0" dirty="0"/>
              <a:t> TURNS OFF THE LEARNING  SWITCH</a:t>
            </a:r>
          </a:p>
          <a:p>
            <a:endParaRPr lang="en-US" dirty="0"/>
          </a:p>
          <a:p>
            <a:r>
              <a:rPr lang="en-US" dirty="0"/>
              <a:t>These experiences in childhood can lead to a cascade of social, emotional and academic difficulties. </a:t>
            </a:r>
          </a:p>
          <a:p>
            <a:endParaRPr lang="en-US" dirty="0"/>
          </a:p>
          <a:p>
            <a:r>
              <a:rPr lang="en-US" dirty="0"/>
              <a:t>As students get older, exposure to traumatic experiences can also lead to the adoption of self-medicating behaviors such as substance abuse, smoking, and overeating. </a:t>
            </a:r>
          </a:p>
          <a:p>
            <a:endParaRPr lang="en-US" dirty="0"/>
          </a:p>
          <a:p>
            <a:r>
              <a:rPr lang="en-US" dirty="0"/>
              <a:t>All of these responses to traumatic events can interfere with a child’s ability to learn at school.</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9F312446-D0EF-490D-B29D-BAA671C9D66A}" type="slidenum">
              <a:rPr lang="en-US" smtClean="0"/>
              <a:pPr>
                <a:defRPr/>
              </a:pPr>
              <a:t>8</a:t>
            </a:fld>
            <a:endParaRPr lang="en-US" dirty="0"/>
          </a:p>
        </p:txBody>
      </p:sp>
    </p:spTree>
    <p:extLst>
      <p:ext uri="{BB962C8B-B14F-4D97-AF65-F5344CB8AC3E}">
        <p14:creationId xmlns:p14="http://schemas.microsoft.com/office/powerpoint/2010/main" val="27498662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4e490486a0_1_1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4e490486a0_1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Professional development should include EVERYONE in the building -- we all need to speak the same language</a:t>
            </a:r>
            <a:endParaRPr/>
          </a:p>
        </p:txBody>
      </p:sp>
    </p:spTree>
    <p:extLst>
      <p:ext uri="{BB962C8B-B14F-4D97-AF65-F5344CB8AC3E}">
        <p14:creationId xmlns:p14="http://schemas.microsoft.com/office/powerpoint/2010/main" val="10972642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3ca6b204d_0_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3ca6b204d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 marathon, not a sprint!  And there is no real finish line to this race.  Just a cycle of improvement,</a:t>
            </a:r>
            <a:endParaRPr/>
          </a:p>
        </p:txBody>
      </p:sp>
    </p:spTree>
    <p:extLst>
      <p:ext uri="{BB962C8B-B14F-4D97-AF65-F5344CB8AC3E}">
        <p14:creationId xmlns:p14="http://schemas.microsoft.com/office/powerpoint/2010/main" val="929162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Law enforcement just send</a:t>
            </a:r>
            <a:r>
              <a:rPr lang="en-US" baseline="0" dirty="0"/>
              <a:t> it.  If not, you are just going to be back in 2 days and Johnny is  going to be a little hot mess!</a:t>
            </a:r>
            <a:endParaRPr lang="en-US" dirty="0"/>
          </a:p>
        </p:txBody>
      </p:sp>
      <p:sp>
        <p:nvSpPr>
          <p:cNvPr id="4" name="Slide Number Placeholder 3"/>
          <p:cNvSpPr>
            <a:spLocks noGrp="1"/>
          </p:cNvSpPr>
          <p:nvPr>
            <p:ph type="sldNum" sz="quarter" idx="10"/>
          </p:nvPr>
        </p:nvSpPr>
        <p:spPr/>
        <p:txBody>
          <a:bodyPr/>
          <a:lstStyle/>
          <a:p>
            <a:fld id="{928B7C8D-DE5D-4CD2-BE51-A5782B0B01DE}" type="slidenum">
              <a:rPr lang="en-US" smtClean="0"/>
              <a:t>12</a:t>
            </a:fld>
            <a:endParaRPr lang="en-US" dirty="0"/>
          </a:p>
        </p:txBody>
      </p:sp>
    </p:spTree>
    <p:extLst>
      <p:ext uri="{BB962C8B-B14F-4D97-AF65-F5344CB8AC3E}">
        <p14:creationId xmlns:p14="http://schemas.microsoft.com/office/powerpoint/2010/main" val="2723404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8B7C8D-DE5D-4CD2-BE51-A5782B0B01DE}" type="slidenum">
              <a:rPr lang="en-US" smtClean="0"/>
              <a:t>13</a:t>
            </a:fld>
            <a:endParaRPr lang="en-US" dirty="0"/>
          </a:p>
        </p:txBody>
      </p:sp>
    </p:spTree>
    <p:extLst>
      <p:ext uri="{BB962C8B-B14F-4D97-AF65-F5344CB8AC3E}">
        <p14:creationId xmlns:p14="http://schemas.microsoft.com/office/powerpoint/2010/main" val="3323285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8B7C8D-DE5D-4CD2-BE51-A5782B0B01DE}" type="slidenum">
              <a:rPr lang="en-US" smtClean="0"/>
              <a:t>14</a:t>
            </a:fld>
            <a:endParaRPr lang="en-US" dirty="0"/>
          </a:p>
        </p:txBody>
      </p:sp>
    </p:spTree>
    <p:extLst>
      <p:ext uri="{BB962C8B-B14F-4D97-AF65-F5344CB8AC3E}">
        <p14:creationId xmlns:p14="http://schemas.microsoft.com/office/powerpoint/2010/main" val="3323285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county</a:t>
            </a:r>
            <a:r>
              <a:rPr lang="en-US" baseline="0" dirty="0"/>
              <a:t> is different and you need to decide what works best with the resources you have.  Here are some suggestions.  </a:t>
            </a:r>
            <a:endParaRPr lang="en-US" dirty="0"/>
          </a:p>
        </p:txBody>
      </p:sp>
      <p:sp>
        <p:nvSpPr>
          <p:cNvPr id="4" name="Slide Number Placeholder 3"/>
          <p:cNvSpPr>
            <a:spLocks noGrp="1"/>
          </p:cNvSpPr>
          <p:nvPr>
            <p:ph type="sldNum" sz="quarter" idx="10"/>
          </p:nvPr>
        </p:nvSpPr>
        <p:spPr/>
        <p:txBody>
          <a:bodyPr/>
          <a:lstStyle/>
          <a:p>
            <a:fld id="{928B7C8D-DE5D-4CD2-BE51-A5782B0B01DE}" type="slidenum">
              <a:rPr lang="en-US" smtClean="0"/>
              <a:t>15</a:t>
            </a:fld>
            <a:endParaRPr lang="en-US" dirty="0"/>
          </a:p>
        </p:txBody>
      </p:sp>
    </p:spTree>
    <p:extLst>
      <p:ext uri="{BB962C8B-B14F-4D97-AF65-F5344CB8AC3E}">
        <p14:creationId xmlns:p14="http://schemas.microsoft.com/office/powerpoint/2010/main" val="2692444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9DB0D5-94CB-438B-9A1F-343354DFF32A}" type="datetimeFigureOut">
              <a:rPr lang="en-US" smtClean="0"/>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6A5963-27E6-463B-9DB5-C8477921678D}" type="slidenum">
              <a:rPr lang="en-US" smtClean="0"/>
              <a:t>‹#›</a:t>
            </a:fld>
            <a:endParaRPr lang="en-US" dirty="0"/>
          </a:p>
        </p:txBody>
      </p:sp>
    </p:spTree>
    <p:extLst>
      <p:ext uri="{BB962C8B-B14F-4D97-AF65-F5344CB8AC3E}">
        <p14:creationId xmlns:p14="http://schemas.microsoft.com/office/powerpoint/2010/main" val="1139542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9DB0D5-94CB-438B-9A1F-343354DFF32A}" type="datetimeFigureOut">
              <a:rPr lang="en-US" smtClean="0"/>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6A5963-27E6-463B-9DB5-C8477921678D}" type="slidenum">
              <a:rPr lang="en-US" smtClean="0"/>
              <a:t>‹#›</a:t>
            </a:fld>
            <a:endParaRPr lang="en-US" dirty="0"/>
          </a:p>
        </p:txBody>
      </p:sp>
    </p:spTree>
    <p:extLst>
      <p:ext uri="{BB962C8B-B14F-4D97-AF65-F5344CB8AC3E}">
        <p14:creationId xmlns:p14="http://schemas.microsoft.com/office/powerpoint/2010/main" val="2163823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9DB0D5-94CB-438B-9A1F-343354DFF32A}" type="datetimeFigureOut">
              <a:rPr lang="en-US" smtClean="0"/>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6A5963-27E6-463B-9DB5-C8477921678D}" type="slidenum">
              <a:rPr lang="en-US" smtClean="0"/>
              <a:t>‹#›</a:t>
            </a:fld>
            <a:endParaRPr lang="en-US" dirty="0"/>
          </a:p>
        </p:txBody>
      </p:sp>
    </p:spTree>
    <p:extLst>
      <p:ext uri="{BB962C8B-B14F-4D97-AF65-F5344CB8AC3E}">
        <p14:creationId xmlns:p14="http://schemas.microsoft.com/office/powerpoint/2010/main" val="980160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cxnSp>
        <p:nvCxnSpPr>
          <p:cNvPr id="21" name="Google Shape;21;p4"/>
          <p:cNvCxnSpPr/>
          <p:nvPr/>
        </p:nvCxnSpPr>
        <p:spPr>
          <a:xfrm>
            <a:off x="492563" y="1680379"/>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610700"/>
            <a:ext cx="8368200" cy="9148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986432"/>
            <a:ext cx="8368200" cy="410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3112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2"/>
        <p:cNvGrpSpPr/>
        <p:nvPr/>
      </p:nvGrpSpPr>
      <p:grpSpPr>
        <a:xfrm>
          <a:off x="0" y="0"/>
          <a:ext cx="0" cy="0"/>
          <a:chOff x="0" y="0"/>
          <a:chExt cx="0" cy="0"/>
        </a:xfrm>
      </p:grpSpPr>
      <p:sp>
        <p:nvSpPr>
          <p:cNvPr id="43" name="Google Shape;43;p9"/>
          <p:cNvSpPr/>
          <p:nvPr/>
        </p:nvSpPr>
        <p:spPr>
          <a:xfrm>
            <a:off x="4572000" y="-100"/>
            <a:ext cx="45720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cxnSp>
        <p:nvCxnSpPr>
          <p:cNvPr id="44" name="Google Shape;44;p9"/>
          <p:cNvCxnSpPr/>
          <p:nvPr/>
        </p:nvCxnSpPr>
        <p:spPr>
          <a:xfrm>
            <a:off x="5029675" y="5994004"/>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612100"/>
            <a:ext cx="4045200" cy="2008400"/>
          </a:xfrm>
          <a:prstGeom prst="rect">
            <a:avLst/>
          </a:prstGeom>
        </p:spPr>
        <p:txBody>
          <a:bodyPr spcFirstLastPara="1" wrap="square" lIns="91425" tIns="91425" rIns="91425" bIns="91425" anchor="b"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3692001"/>
            <a:ext cx="4045200" cy="17940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965600"/>
            <a:ext cx="3837000" cy="49268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11693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9DB0D5-94CB-438B-9A1F-343354DFF32A}" type="datetimeFigureOut">
              <a:rPr lang="en-US" smtClean="0"/>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6A5963-27E6-463B-9DB5-C8477921678D}" type="slidenum">
              <a:rPr lang="en-US" smtClean="0"/>
              <a:t>‹#›</a:t>
            </a:fld>
            <a:endParaRPr lang="en-US" dirty="0"/>
          </a:p>
        </p:txBody>
      </p:sp>
    </p:spTree>
    <p:extLst>
      <p:ext uri="{BB962C8B-B14F-4D97-AF65-F5344CB8AC3E}">
        <p14:creationId xmlns:p14="http://schemas.microsoft.com/office/powerpoint/2010/main" val="224869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9DB0D5-94CB-438B-9A1F-343354DFF32A}" type="datetimeFigureOut">
              <a:rPr lang="en-US" smtClean="0"/>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6A5963-27E6-463B-9DB5-C8477921678D}" type="slidenum">
              <a:rPr lang="en-US" smtClean="0"/>
              <a:t>‹#›</a:t>
            </a:fld>
            <a:endParaRPr lang="en-US" dirty="0"/>
          </a:p>
        </p:txBody>
      </p:sp>
    </p:spTree>
    <p:extLst>
      <p:ext uri="{BB962C8B-B14F-4D97-AF65-F5344CB8AC3E}">
        <p14:creationId xmlns:p14="http://schemas.microsoft.com/office/powerpoint/2010/main" val="4100275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9DB0D5-94CB-438B-9A1F-343354DFF32A}" type="datetimeFigureOut">
              <a:rPr lang="en-US" smtClean="0"/>
              <a:t>5/13/2019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6A5963-27E6-463B-9DB5-C8477921678D}" type="slidenum">
              <a:rPr lang="en-US" smtClean="0"/>
              <a:t>‹#›</a:t>
            </a:fld>
            <a:endParaRPr lang="en-US" dirty="0"/>
          </a:p>
        </p:txBody>
      </p:sp>
    </p:spTree>
    <p:extLst>
      <p:ext uri="{BB962C8B-B14F-4D97-AF65-F5344CB8AC3E}">
        <p14:creationId xmlns:p14="http://schemas.microsoft.com/office/powerpoint/2010/main" val="2117589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9DB0D5-94CB-438B-9A1F-343354DFF32A}" type="datetimeFigureOut">
              <a:rPr lang="en-US" smtClean="0"/>
              <a:t>5/13/2019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46A5963-27E6-463B-9DB5-C8477921678D}" type="slidenum">
              <a:rPr lang="en-US" smtClean="0"/>
              <a:t>‹#›</a:t>
            </a:fld>
            <a:endParaRPr lang="en-US" dirty="0"/>
          </a:p>
        </p:txBody>
      </p:sp>
    </p:spTree>
    <p:extLst>
      <p:ext uri="{BB962C8B-B14F-4D97-AF65-F5344CB8AC3E}">
        <p14:creationId xmlns:p14="http://schemas.microsoft.com/office/powerpoint/2010/main" val="2070472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9DB0D5-94CB-438B-9A1F-343354DFF32A}" type="datetimeFigureOut">
              <a:rPr lang="en-US" smtClean="0"/>
              <a:t>5/13/2019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46A5963-27E6-463B-9DB5-C8477921678D}" type="slidenum">
              <a:rPr lang="en-US" smtClean="0"/>
              <a:t>‹#›</a:t>
            </a:fld>
            <a:endParaRPr lang="en-US" dirty="0"/>
          </a:p>
        </p:txBody>
      </p:sp>
    </p:spTree>
    <p:extLst>
      <p:ext uri="{BB962C8B-B14F-4D97-AF65-F5344CB8AC3E}">
        <p14:creationId xmlns:p14="http://schemas.microsoft.com/office/powerpoint/2010/main" val="1713681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DB0D5-94CB-438B-9A1F-343354DFF32A}" type="datetimeFigureOut">
              <a:rPr lang="en-US" smtClean="0"/>
              <a:t>5/13/2019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6A5963-27E6-463B-9DB5-C8477921678D}" type="slidenum">
              <a:rPr lang="en-US" smtClean="0"/>
              <a:t>‹#›</a:t>
            </a:fld>
            <a:endParaRPr lang="en-US" dirty="0"/>
          </a:p>
        </p:txBody>
      </p:sp>
    </p:spTree>
    <p:extLst>
      <p:ext uri="{BB962C8B-B14F-4D97-AF65-F5344CB8AC3E}">
        <p14:creationId xmlns:p14="http://schemas.microsoft.com/office/powerpoint/2010/main" val="2850044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9DB0D5-94CB-438B-9A1F-343354DFF32A}" type="datetimeFigureOut">
              <a:rPr lang="en-US" smtClean="0"/>
              <a:t>5/13/2019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6A5963-27E6-463B-9DB5-C8477921678D}" type="slidenum">
              <a:rPr lang="en-US" smtClean="0"/>
              <a:t>‹#›</a:t>
            </a:fld>
            <a:endParaRPr lang="en-US" dirty="0"/>
          </a:p>
        </p:txBody>
      </p:sp>
    </p:spTree>
    <p:extLst>
      <p:ext uri="{BB962C8B-B14F-4D97-AF65-F5344CB8AC3E}">
        <p14:creationId xmlns:p14="http://schemas.microsoft.com/office/powerpoint/2010/main" val="1763312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9DB0D5-94CB-438B-9A1F-343354DFF32A}" type="datetimeFigureOut">
              <a:rPr lang="en-US" smtClean="0"/>
              <a:t>5/13/2019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6A5963-27E6-463B-9DB5-C8477921678D}" type="slidenum">
              <a:rPr lang="en-US" smtClean="0"/>
              <a:t>‹#›</a:t>
            </a:fld>
            <a:endParaRPr lang="en-US" dirty="0"/>
          </a:p>
        </p:txBody>
      </p:sp>
    </p:spTree>
    <p:extLst>
      <p:ext uri="{BB962C8B-B14F-4D97-AF65-F5344CB8AC3E}">
        <p14:creationId xmlns:p14="http://schemas.microsoft.com/office/powerpoint/2010/main" val="16158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40539" y="838200"/>
            <a:ext cx="64770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362200"/>
            <a:ext cx="8229600" cy="3763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DB0D5-94CB-438B-9A1F-343354DFF32A}" type="datetimeFigureOut">
              <a:rPr lang="en-US" smtClean="0"/>
              <a:t>5/13/2019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6A5963-27E6-463B-9DB5-C8477921678D}" type="slidenum">
              <a:rPr lang="en-US" smtClean="0"/>
              <a:t>‹#›</a:t>
            </a:fld>
            <a:endParaRPr lang="en-US" dirty="0"/>
          </a:p>
        </p:txBody>
      </p:sp>
      <p:sp>
        <p:nvSpPr>
          <p:cNvPr id="7" name="Rectangle 6"/>
          <p:cNvSpPr/>
          <p:nvPr userDrawn="1"/>
        </p:nvSpPr>
        <p:spPr>
          <a:xfrm>
            <a:off x="0" y="0"/>
            <a:ext cx="4572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rot="5400000">
            <a:off x="4581072" y="2284185"/>
            <a:ext cx="457200" cy="87049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10" name="Rectangle 9"/>
          <p:cNvSpPr/>
          <p:nvPr userDrawn="1"/>
        </p:nvSpPr>
        <p:spPr>
          <a:xfrm>
            <a:off x="8704944" y="7257"/>
            <a:ext cx="4572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rot="5400000">
            <a:off x="4562930" y="-4123871"/>
            <a:ext cx="457200" cy="87049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Tree>
    <p:extLst>
      <p:ext uri="{BB962C8B-B14F-4D97-AF65-F5344CB8AC3E}">
        <p14:creationId xmlns:p14="http://schemas.microsoft.com/office/powerpoint/2010/main" val="3777697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mailto:Andrea.L.Darr@wv.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notesSlide" Target="../notesSlides/notesSlide32.xml"/><Relationship Id="rId7"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ideo" Target="https://www.youtube.com/embed/hMyDFYSkZSU" TargetMode="External"/><Relationship Id="rId6" Type="http://schemas.openxmlformats.org/officeDocument/2006/relationships/hyperlink" Target="https://www.youtube.com/watch?v=rVwFkcOZHJw&amp;index=4&amp;list=PL0DB506DEF92B6347" TargetMode="External"/><Relationship Id="rId5" Type="http://schemas.openxmlformats.org/officeDocument/2006/relationships/hyperlink" Target="https://www.youtube.com/watch?v=m_5u8-QSh6A&amp;index=3&amp;list=PL0DB506DEF92B6347" TargetMode="External"/><Relationship Id="rId4" Type="http://schemas.openxmlformats.org/officeDocument/2006/relationships/hyperlink" Target="https://www.youtube.com/watch?v=VNNsN9IJkws&amp;list=PL0DB506DEF92B6347&amp;index=2"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dev.thebrainarchitecturegame.com/get-a-copy/"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traumaticstressinstitute.org/the-artic-scale/" TargetMode="External"/><Relationship Id="rId2" Type="http://schemas.openxmlformats.org/officeDocument/2006/relationships/notesSlide" Target="../notesSlides/notesSlide45.xml"/><Relationship Id="rId1" Type="http://schemas.openxmlformats.org/officeDocument/2006/relationships/slideLayout" Target="../slideLayouts/slideLayout12.xml"/><Relationship Id="rId6" Type="http://schemas.openxmlformats.org/officeDocument/2006/relationships/image" Target="../media/image50.jpg"/><Relationship Id="rId5" Type="http://schemas.openxmlformats.org/officeDocument/2006/relationships/hyperlink" Target="http://www.tolerance.org/sites/default/files/general/trauma%20sensitive%20school%20checklist%20(1).pdf" TargetMode="External"/><Relationship Id="rId4" Type="http://schemas.openxmlformats.org/officeDocument/2006/relationships/hyperlink" Target="http://us.thinkt3.com/ticometer-new"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hyperlink" Target="mailto:teri.lawler@doe.k12.de.u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066801"/>
            <a:ext cx="7772400" cy="1752599"/>
          </a:xfrm>
        </p:spPr>
        <p:txBody>
          <a:bodyPr/>
          <a:lstStyle/>
          <a:p>
            <a:r>
              <a:rPr lang="en-US" dirty="0"/>
              <a:t>Application of Trauma Informed Care Approaches in Delaware:</a:t>
            </a:r>
          </a:p>
        </p:txBody>
      </p:sp>
      <p:sp>
        <p:nvSpPr>
          <p:cNvPr id="5" name="Subtitle 4"/>
          <p:cNvSpPr>
            <a:spLocks noGrp="1"/>
          </p:cNvSpPr>
          <p:nvPr>
            <p:ph type="subTitle" idx="1"/>
          </p:nvPr>
        </p:nvSpPr>
        <p:spPr>
          <a:xfrm>
            <a:off x="1371600" y="3352800"/>
            <a:ext cx="6400800" cy="1981200"/>
          </a:xfrm>
        </p:spPr>
        <p:txBody>
          <a:bodyPr>
            <a:normAutofit fontScale="92500" lnSpcReduction="10000"/>
          </a:bodyPr>
          <a:lstStyle/>
          <a:p>
            <a:r>
              <a:rPr lang="en-US" dirty="0"/>
              <a:t>Dept. of Services for Children, Youth and Their Families</a:t>
            </a:r>
          </a:p>
          <a:p>
            <a:r>
              <a:rPr lang="en-US" dirty="0"/>
              <a:t>&amp;</a:t>
            </a:r>
          </a:p>
          <a:p>
            <a:r>
              <a:rPr lang="en-US" dirty="0"/>
              <a:t>Dept. of Education</a:t>
            </a:r>
          </a:p>
        </p:txBody>
      </p:sp>
    </p:spTree>
    <p:extLst>
      <p:ext uri="{BB962C8B-B14F-4D97-AF65-F5344CB8AC3E}">
        <p14:creationId xmlns:p14="http://schemas.microsoft.com/office/powerpoint/2010/main" val="3479182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194F90"/>
                </a:solidFill>
              </a:rPr>
              <a:t>The Problem</a:t>
            </a:r>
          </a:p>
        </p:txBody>
      </p:sp>
      <p:sp>
        <p:nvSpPr>
          <p:cNvPr id="5" name="Content Placeholder 4"/>
          <p:cNvSpPr>
            <a:spLocks noGrp="1"/>
          </p:cNvSpPr>
          <p:nvPr>
            <p:ph idx="1"/>
          </p:nvPr>
        </p:nvSpPr>
        <p:spPr>
          <a:xfrm>
            <a:off x="838200" y="2073036"/>
            <a:ext cx="7848600" cy="3763963"/>
          </a:xfrm>
        </p:spPr>
        <p:txBody>
          <a:bodyPr/>
          <a:lstStyle/>
          <a:p>
            <a:pPr marL="0" indent="0">
              <a:buNone/>
            </a:pPr>
            <a:r>
              <a:rPr lang="en-US" dirty="0"/>
              <a:t>A recent national survey found that </a:t>
            </a:r>
            <a:r>
              <a:rPr lang="en-US" b="1" dirty="0">
                <a:solidFill>
                  <a:srgbClr val="FF0000"/>
                </a:solidFill>
              </a:rPr>
              <a:t>60% </a:t>
            </a:r>
            <a:r>
              <a:rPr lang="en-US" dirty="0"/>
              <a:t>of American children have been exposed to violence, crime, or abuse in their homes, schools or communities – and that </a:t>
            </a:r>
            <a:r>
              <a:rPr lang="en-US" b="1" dirty="0">
                <a:solidFill>
                  <a:srgbClr val="FF0000"/>
                </a:solidFill>
              </a:rPr>
              <a:t>40%</a:t>
            </a:r>
            <a:r>
              <a:rPr lang="en-US" dirty="0">
                <a:solidFill>
                  <a:srgbClr val="FF0000"/>
                </a:solidFill>
              </a:rPr>
              <a:t> </a:t>
            </a:r>
            <a:r>
              <a:rPr lang="en-US" dirty="0"/>
              <a:t>were direct victims of two or more violent acts.</a:t>
            </a:r>
          </a:p>
          <a:p>
            <a:endParaRPr lang="en-US" dirty="0"/>
          </a:p>
        </p:txBody>
      </p:sp>
      <p:sp>
        <p:nvSpPr>
          <p:cNvPr id="6" name="TextBox 4"/>
          <p:cNvSpPr txBox="1">
            <a:spLocks noChangeArrowheads="1"/>
          </p:cNvSpPr>
          <p:nvPr/>
        </p:nvSpPr>
        <p:spPr bwMode="auto">
          <a:xfrm>
            <a:off x="1066800" y="5257800"/>
            <a:ext cx="6934200" cy="584775"/>
          </a:xfrm>
          <a:prstGeom prst="rect">
            <a:avLst/>
          </a:prstGeom>
          <a:noFill/>
          <a:ln w="9525">
            <a:noFill/>
            <a:miter lim="800000"/>
            <a:headEnd/>
            <a:tailEnd/>
          </a:ln>
        </p:spPr>
        <p:txBody>
          <a:bodyPr wrap="square">
            <a:spAutoFit/>
          </a:bodyPr>
          <a:lstStyle/>
          <a:p>
            <a:r>
              <a:rPr lang="en-US" altLang="en-US" sz="1600" dirty="0">
                <a:solidFill>
                  <a:srgbClr val="009900"/>
                </a:solidFill>
                <a:latin typeface="+mj-lt"/>
                <a:cs typeface="Arial" charset="0"/>
              </a:rPr>
              <a:t>Office of Juvenile Justice &amp; Delinquency Prevention.2009.  Children’s Exposure to Violence:  A Comprehensive National Survey.  http://www.ojp.usdoj.gov/ojjdp</a:t>
            </a:r>
          </a:p>
        </p:txBody>
      </p:sp>
    </p:spTree>
    <p:extLst>
      <p:ext uri="{BB962C8B-B14F-4D97-AF65-F5344CB8AC3E}">
        <p14:creationId xmlns:p14="http://schemas.microsoft.com/office/powerpoint/2010/main" val="3508656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066800"/>
            <a:ext cx="6965245" cy="1011218"/>
          </a:xfrm>
        </p:spPr>
        <p:txBody>
          <a:bodyPr>
            <a:normAutofit fontScale="90000"/>
          </a:bodyPr>
          <a:lstStyle/>
          <a:p>
            <a:r>
              <a:rPr lang="en-US" dirty="0"/>
              <a:t>Take Care Delaware</a:t>
            </a:r>
            <a:br>
              <a:rPr lang="en-US" b="1" dirty="0">
                <a:solidFill>
                  <a:srgbClr val="0070C0"/>
                </a:solidFill>
              </a:rPr>
            </a:br>
            <a:r>
              <a:rPr lang="en-US" sz="3600" dirty="0">
                <a:solidFill>
                  <a:srgbClr val="0070C0"/>
                </a:solidFill>
              </a:rPr>
              <a:t>*Kids being successful in school*</a:t>
            </a:r>
            <a:br>
              <a:rPr lang="en-US" dirty="0">
                <a:solidFill>
                  <a:srgbClr val="00B050"/>
                </a:solidFill>
              </a:rPr>
            </a:br>
            <a:endParaRPr lang="en-US" b="1" dirty="0">
              <a:solidFill>
                <a:srgbClr val="0070C0"/>
              </a:solidFill>
            </a:endParaRPr>
          </a:p>
        </p:txBody>
      </p:sp>
      <p:sp>
        <p:nvSpPr>
          <p:cNvPr id="3" name="Content Placeholder 2"/>
          <p:cNvSpPr>
            <a:spLocks noGrp="1"/>
          </p:cNvSpPr>
          <p:nvPr>
            <p:ph sz="quarter" idx="4294967295"/>
          </p:nvPr>
        </p:nvSpPr>
        <p:spPr>
          <a:xfrm>
            <a:off x="838200" y="2133600"/>
            <a:ext cx="3432048" cy="3602736"/>
          </a:xfrm>
          <a:solidFill>
            <a:srgbClr val="FF9900"/>
          </a:solidFill>
        </p:spPr>
        <p:txBody>
          <a:bodyPr>
            <a:normAutofit/>
          </a:bodyPr>
          <a:lstStyle/>
          <a:p>
            <a:pPr marL="0" indent="0" algn="ctr">
              <a:buNone/>
            </a:pPr>
            <a:r>
              <a:rPr lang="en-US" sz="2600" dirty="0">
                <a:latin typeface="+mj-lt"/>
              </a:rPr>
              <a:t>Kids at risk tend to:</a:t>
            </a:r>
          </a:p>
          <a:p>
            <a:pPr>
              <a:buClrTx/>
              <a:buFont typeface="Arial" panose="020B0604020202020204" pitchFamily="34" charset="0"/>
              <a:buChar char="•"/>
            </a:pPr>
            <a:r>
              <a:rPr lang="en-US" sz="2400" dirty="0">
                <a:latin typeface="+mj-lt"/>
              </a:rPr>
              <a:t>Skip school </a:t>
            </a:r>
          </a:p>
          <a:p>
            <a:pPr>
              <a:buClrTx/>
              <a:buFont typeface="Arial" panose="020B0604020202020204" pitchFamily="34" charset="0"/>
              <a:buChar char="•"/>
            </a:pPr>
            <a:r>
              <a:rPr lang="en-US" sz="2400" dirty="0">
                <a:latin typeface="+mj-lt"/>
              </a:rPr>
              <a:t>Use drugs</a:t>
            </a:r>
          </a:p>
          <a:p>
            <a:pPr>
              <a:buClrTx/>
              <a:buFont typeface="Arial" panose="020B0604020202020204" pitchFamily="34" charset="0"/>
              <a:buChar char="•"/>
            </a:pPr>
            <a:r>
              <a:rPr lang="en-US" sz="2400" dirty="0">
                <a:latin typeface="+mj-lt"/>
              </a:rPr>
              <a:t>Become violent </a:t>
            </a:r>
          </a:p>
          <a:p>
            <a:pPr>
              <a:buClrTx/>
              <a:buFont typeface="Arial" panose="020B0604020202020204" pitchFamily="34" charset="0"/>
              <a:buChar char="•"/>
            </a:pPr>
            <a:r>
              <a:rPr lang="en-US" sz="2400" dirty="0">
                <a:latin typeface="+mj-lt"/>
              </a:rPr>
              <a:t>Commit crimes </a:t>
            </a:r>
          </a:p>
          <a:p>
            <a:pPr>
              <a:buClrTx/>
              <a:buFont typeface="Arial" panose="020B0604020202020204" pitchFamily="34" charset="0"/>
              <a:buChar char="•"/>
            </a:pPr>
            <a:r>
              <a:rPr lang="en-US" sz="2400" dirty="0">
                <a:latin typeface="+mj-lt"/>
              </a:rPr>
              <a:t>End up meeting Law Enforcement</a:t>
            </a:r>
          </a:p>
          <a:p>
            <a:endParaRPr lang="en-US" dirty="0"/>
          </a:p>
        </p:txBody>
      </p:sp>
      <p:sp>
        <p:nvSpPr>
          <p:cNvPr id="5" name="Content Placeholder 4"/>
          <p:cNvSpPr>
            <a:spLocks noGrp="1"/>
          </p:cNvSpPr>
          <p:nvPr>
            <p:ph sz="quarter" idx="4294967295"/>
          </p:nvPr>
        </p:nvSpPr>
        <p:spPr>
          <a:xfrm>
            <a:off x="4953000" y="2133600"/>
            <a:ext cx="3489960" cy="3605212"/>
          </a:xfrm>
          <a:solidFill>
            <a:srgbClr val="FF9900"/>
          </a:solidFill>
        </p:spPr>
        <p:txBody>
          <a:bodyPr>
            <a:normAutofit fontScale="85000" lnSpcReduction="20000"/>
          </a:bodyPr>
          <a:lstStyle/>
          <a:p>
            <a:pPr marL="0" indent="0" algn="ctr">
              <a:buClrTx/>
              <a:buNone/>
            </a:pPr>
            <a:r>
              <a:rPr lang="en-US" sz="3100" dirty="0">
                <a:latin typeface="+mj-lt"/>
              </a:rPr>
              <a:t>TCD intervention:</a:t>
            </a:r>
          </a:p>
          <a:p>
            <a:pPr>
              <a:buClrTx/>
              <a:buFont typeface="Arial" panose="020B0604020202020204" pitchFamily="34" charset="0"/>
              <a:buChar char="•"/>
            </a:pPr>
            <a:r>
              <a:rPr lang="en-US" sz="2800" dirty="0">
                <a:latin typeface="+mj-lt"/>
              </a:rPr>
              <a:t>LE identifies children at the scene </a:t>
            </a:r>
          </a:p>
          <a:p>
            <a:pPr>
              <a:buClrTx/>
              <a:buFont typeface="Arial" panose="020B0604020202020204" pitchFamily="34" charset="0"/>
              <a:buChar char="•"/>
            </a:pPr>
            <a:r>
              <a:rPr lang="en-US" sz="2800" dirty="0">
                <a:latin typeface="+mj-lt"/>
              </a:rPr>
              <a:t>The school is notified before school starts the next day.</a:t>
            </a:r>
          </a:p>
          <a:p>
            <a:pPr>
              <a:buClrTx/>
              <a:buFont typeface="Arial" panose="020B0604020202020204" pitchFamily="34" charset="0"/>
              <a:buChar char="•"/>
            </a:pPr>
            <a:r>
              <a:rPr lang="en-US" sz="2800" dirty="0">
                <a:latin typeface="+mj-lt"/>
              </a:rPr>
              <a:t>We all handle the child with care and respond in a trauma sensitive way.</a:t>
            </a:r>
          </a:p>
          <a:p>
            <a:pPr>
              <a:buClrTx/>
              <a:buFont typeface="Arial" panose="020B0604020202020204" pitchFamily="34" charset="0"/>
              <a:buChar char="•"/>
            </a:pPr>
            <a:endParaRPr lang="en-US" dirty="0">
              <a:latin typeface="+mj-lt"/>
            </a:endParaRPr>
          </a:p>
        </p:txBody>
      </p:sp>
    </p:spTree>
    <p:extLst>
      <p:ext uri="{BB962C8B-B14F-4D97-AF65-F5344CB8AC3E}">
        <p14:creationId xmlns:p14="http://schemas.microsoft.com/office/powerpoint/2010/main" val="2920029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838200"/>
            <a:ext cx="6477000" cy="1143000"/>
          </a:xfrm>
        </p:spPr>
        <p:txBody>
          <a:bodyPr/>
          <a:lstStyle/>
          <a:p>
            <a:r>
              <a:rPr lang="en-US" b="1" dirty="0">
                <a:solidFill>
                  <a:srgbClr val="0070C0"/>
                </a:solidFill>
              </a:rPr>
              <a:t>Take Care Delaware</a:t>
            </a:r>
          </a:p>
        </p:txBody>
      </p:sp>
      <p:sp>
        <p:nvSpPr>
          <p:cNvPr id="3" name="Content Placeholder 2"/>
          <p:cNvSpPr>
            <a:spLocks noGrp="1"/>
          </p:cNvSpPr>
          <p:nvPr>
            <p:ph idx="1"/>
          </p:nvPr>
        </p:nvSpPr>
        <p:spPr>
          <a:xfrm>
            <a:off x="3733800" y="2133600"/>
            <a:ext cx="4648200" cy="3048000"/>
          </a:xfrm>
        </p:spPr>
        <p:txBody>
          <a:bodyPr>
            <a:normAutofit fontScale="85000" lnSpcReduction="20000"/>
          </a:bodyPr>
          <a:lstStyle/>
          <a:p>
            <a:pPr marL="0" indent="0">
              <a:buClrTx/>
              <a:buNone/>
            </a:pPr>
            <a:endParaRPr lang="en-US" sz="2800" dirty="0">
              <a:latin typeface="+mj-lt"/>
            </a:endParaRPr>
          </a:p>
          <a:p>
            <a:pPr marL="0" indent="0">
              <a:buNone/>
            </a:pPr>
            <a:r>
              <a:rPr lang="en-US" sz="3800" b="1" dirty="0">
                <a:latin typeface="+mj-lt"/>
              </a:rPr>
              <a:t>TCD Notice from LE</a:t>
            </a:r>
          </a:p>
          <a:p>
            <a:pPr marL="0" indent="0">
              <a:buNone/>
            </a:pPr>
            <a:endParaRPr lang="en-US" sz="3800" b="1" dirty="0">
              <a:latin typeface="+mj-lt"/>
            </a:endParaRPr>
          </a:p>
          <a:p>
            <a:pPr marL="0" indent="0">
              <a:buNone/>
            </a:pPr>
            <a:r>
              <a:rPr lang="en-US" sz="3800" b="1" dirty="0"/>
              <a:t>Trauma sensitive schools</a:t>
            </a:r>
          </a:p>
          <a:p>
            <a:pPr marL="0" indent="0">
              <a:buNone/>
            </a:pPr>
            <a:endParaRPr lang="en-US" sz="3800" b="1" dirty="0">
              <a:latin typeface="+mj-lt"/>
            </a:endParaRPr>
          </a:p>
          <a:p>
            <a:pPr marL="0" indent="0">
              <a:buNone/>
            </a:pPr>
            <a:r>
              <a:rPr lang="en-US" sz="3800" b="1" dirty="0">
                <a:latin typeface="+mj-lt"/>
              </a:rPr>
              <a:t>Therapy services on site</a:t>
            </a:r>
            <a:endParaRPr lang="en-US" sz="3800" dirty="0">
              <a:latin typeface="+mj-lt"/>
            </a:endParaRPr>
          </a:p>
        </p:txBody>
      </p:sp>
      <p:pic>
        <p:nvPicPr>
          <p:cNvPr id="1028" name="Picture 4" descr="C:\Users\andrea.l.darr\AppData\Local\Microsoft\Windows\Temporary Internet Files\Content.IE5\RBNJ6KPX\3-THRE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8312" y="1905000"/>
            <a:ext cx="2317715" cy="381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570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685800"/>
            <a:ext cx="5967761" cy="1143000"/>
          </a:xfrm>
        </p:spPr>
        <p:txBody>
          <a:bodyPr>
            <a:normAutofit/>
          </a:bodyPr>
          <a:lstStyle/>
          <a:p>
            <a:r>
              <a:rPr lang="en-US" sz="4000" b="1" dirty="0">
                <a:solidFill>
                  <a:schemeClr val="accent1"/>
                </a:solidFill>
              </a:rPr>
              <a:t>Who gets a TCD notice?</a:t>
            </a:r>
          </a:p>
        </p:txBody>
      </p:sp>
      <p:sp>
        <p:nvSpPr>
          <p:cNvPr id="3" name="Content Placeholder 2"/>
          <p:cNvSpPr>
            <a:spLocks noGrp="1"/>
          </p:cNvSpPr>
          <p:nvPr>
            <p:ph sz="half" idx="1"/>
          </p:nvPr>
        </p:nvSpPr>
        <p:spPr>
          <a:xfrm>
            <a:off x="457200" y="2057400"/>
            <a:ext cx="3657600" cy="3581400"/>
          </a:xfrm>
        </p:spPr>
        <p:txBody>
          <a:bodyPr>
            <a:normAutofit lnSpcReduction="10000"/>
          </a:bodyPr>
          <a:lstStyle/>
          <a:p>
            <a:r>
              <a:rPr lang="en-US" dirty="0"/>
              <a:t>A child exposed to crime, violence or abuse.</a:t>
            </a:r>
          </a:p>
          <a:p>
            <a:endParaRPr lang="en-US" dirty="0"/>
          </a:p>
          <a:p>
            <a:r>
              <a:rPr lang="en-US" dirty="0"/>
              <a:t>If you have to ask “Should I send a TCD notice?”  then you need to send one.</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191000" y="2828657"/>
            <a:ext cx="2590800" cy="1762125"/>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00" y="3886200"/>
            <a:ext cx="2267712" cy="237744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9732" y="990600"/>
            <a:ext cx="2142857" cy="2142857"/>
          </a:xfrm>
          <a:prstGeom prst="rect">
            <a:avLst/>
          </a:prstGeom>
        </p:spPr>
      </p:pic>
    </p:spTree>
    <p:extLst>
      <p:ext uri="{BB962C8B-B14F-4D97-AF65-F5344CB8AC3E}">
        <p14:creationId xmlns:p14="http://schemas.microsoft.com/office/powerpoint/2010/main" val="3165048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33400"/>
            <a:ext cx="6858000" cy="1143000"/>
          </a:xfrm>
        </p:spPr>
        <p:txBody>
          <a:bodyPr>
            <a:normAutofit/>
          </a:bodyPr>
          <a:lstStyle/>
          <a:p>
            <a:r>
              <a:rPr lang="en-US" sz="4000" b="1" dirty="0">
                <a:solidFill>
                  <a:schemeClr val="accent1"/>
                </a:solidFill>
              </a:rPr>
              <a:t>Examples of TCD notifications</a:t>
            </a:r>
          </a:p>
        </p:txBody>
      </p:sp>
      <p:sp>
        <p:nvSpPr>
          <p:cNvPr id="3" name="Content Placeholder 2"/>
          <p:cNvSpPr>
            <a:spLocks noGrp="1"/>
          </p:cNvSpPr>
          <p:nvPr>
            <p:ph idx="1"/>
          </p:nvPr>
        </p:nvSpPr>
        <p:spPr>
          <a:xfrm>
            <a:off x="457200" y="1524000"/>
            <a:ext cx="8229600" cy="4602163"/>
          </a:xfrm>
        </p:spPr>
        <p:txBody>
          <a:bodyPr>
            <a:normAutofit fontScale="92500" lnSpcReduction="10000"/>
          </a:bodyPr>
          <a:lstStyle/>
          <a:p>
            <a:pPr marL="0" indent="0" algn="ctr">
              <a:buNone/>
            </a:pPr>
            <a:r>
              <a:rPr lang="en-US" dirty="0"/>
              <a:t>Arrest of household member</a:t>
            </a:r>
          </a:p>
          <a:p>
            <a:pPr marL="0" indent="0" algn="ctr">
              <a:buNone/>
            </a:pPr>
            <a:r>
              <a:rPr lang="en-US" dirty="0"/>
              <a:t>Search warrant served in residence</a:t>
            </a:r>
          </a:p>
          <a:p>
            <a:pPr marL="0" indent="0" algn="ctr">
              <a:buNone/>
            </a:pPr>
            <a:r>
              <a:rPr lang="en-US" dirty="0"/>
              <a:t>Drug/alcohol overdose of family member</a:t>
            </a:r>
          </a:p>
          <a:p>
            <a:pPr marL="0" indent="0" algn="ctr">
              <a:buNone/>
            </a:pPr>
            <a:r>
              <a:rPr lang="en-US" dirty="0"/>
              <a:t>Death/Suicide of family member</a:t>
            </a:r>
          </a:p>
          <a:p>
            <a:pPr marL="0" indent="0" algn="ctr">
              <a:buNone/>
            </a:pPr>
            <a:r>
              <a:rPr lang="en-US" dirty="0"/>
              <a:t>Incident of domestic violence</a:t>
            </a:r>
          </a:p>
          <a:p>
            <a:pPr marL="0" indent="0" algn="ctr">
              <a:buNone/>
            </a:pPr>
            <a:r>
              <a:rPr lang="en-US" dirty="0"/>
              <a:t>Physical/sexual abuse</a:t>
            </a:r>
          </a:p>
          <a:p>
            <a:pPr marL="0" indent="0" algn="ctr">
              <a:buNone/>
            </a:pPr>
            <a:r>
              <a:rPr lang="en-US" dirty="0"/>
              <a:t>Community violence</a:t>
            </a:r>
          </a:p>
          <a:p>
            <a:pPr marL="0" indent="0" algn="ctr">
              <a:buNone/>
            </a:pPr>
            <a:r>
              <a:rPr lang="en-US" dirty="0"/>
              <a:t>Forced displacement from residence</a:t>
            </a:r>
          </a:p>
          <a:p>
            <a:pPr marL="0" indent="0" algn="ctr">
              <a:buNone/>
            </a:pPr>
            <a:r>
              <a:rPr lang="en-US" dirty="0"/>
              <a:t>House fires</a:t>
            </a:r>
          </a:p>
          <a:p>
            <a:endParaRPr lang="en-US" dirty="0"/>
          </a:p>
        </p:txBody>
      </p:sp>
    </p:spTree>
    <p:extLst>
      <p:ext uri="{BB962C8B-B14F-4D97-AF65-F5344CB8AC3E}">
        <p14:creationId xmlns:p14="http://schemas.microsoft.com/office/powerpoint/2010/main" val="2070683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636561" cy="1143000"/>
          </a:xfrm>
        </p:spPr>
        <p:txBody>
          <a:bodyPr>
            <a:normAutofit fontScale="90000"/>
          </a:bodyPr>
          <a:lstStyle/>
          <a:p>
            <a:r>
              <a:rPr lang="en-US" b="1" dirty="0">
                <a:solidFill>
                  <a:srgbClr val="0070C0"/>
                </a:solidFill>
              </a:rPr>
              <a:t>Law Enforcement  sending the TCD Notice to the School</a:t>
            </a:r>
          </a:p>
        </p:txBody>
      </p:sp>
      <p:sp>
        <p:nvSpPr>
          <p:cNvPr id="3" name="Content Placeholder 2"/>
          <p:cNvSpPr>
            <a:spLocks noGrp="1"/>
          </p:cNvSpPr>
          <p:nvPr>
            <p:ph idx="1"/>
          </p:nvPr>
        </p:nvSpPr>
        <p:spPr/>
        <p:txBody>
          <a:bodyPr/>
          <a:lstStyle/>
          <a:p>
            <a:pPr marL="0" indent="0" algn="ctr">
              <a:buNone/>
            </a:pPr>
            <a:r>
              <a:rPr lang="en-US" dirty="0"/>
              <a:t>It needs to be at the school </a:t>
            </a:r>
          </a:p>
          <a:p>
            <a:pPr marL="0" indent="0" algn="ctr">
              <a:buNone/>
            </a:pPr>
            <a:r>
              <a:rPr lang="en-US" dirty="0"/>
              <a:t>at the start of the school day!</a:t>
            </a:r>
          </a:p>
        </p:txBody>
      </p:sp>
      <p:pic>
        <p:nvPicPr>
          <p:cNvPr id="2052" name="Picture 4" descr="C:\Users\andrea.l.darr\AppData\Local\Microsoft\Windows\Temporary Internet Files\Content.IE5\C96Q231W\Mobile-Phone-Icon-300x3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781550"/>
            <a:ext cx="1581150" cy="15811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0" y="3537027"/>
            <a:ext cx="2143125" cy="214312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3760407"/>
            <a:ext cx="1882022" cy="14097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29400" y="4323627"/>
            <a:ext cx="1692961" cy="1692961"/>
          </a:xfrm>
          <a:prstGeom prst="rect">
            <a:avLst/>
          </a:prstGeom>
        </p:spPr>
      </p:pic>
    </p:spTree>
    <p:extLst>
      <p:ext uri="{BB962C8B-B14F-4D97-AF65-F5344CB8AC3E}">
        <p14:creationId xmlns:p14="http://schemas.microsoft.com/office/powerpoint/2010/main" val="94493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96856"/>
            <a:ext cx="5181600" cy="1143000"/>
          </a:xfrm>
        </p:spPr>
        <p:txBody>
          <a:bodyPr>
            <a:normAutofit/>
          </a:bodyPr>
          <a:lstStyle/>
          <a:p>
            <a:r>
              <a:rPr lang="en-US" sz="3600" b="1" dirty="0">
                <a:solidFill>
                  <a:srgbClr val="0070C0"/>
                </a:solidFill>
              </a:rPr>
              <a:t>Building Relationships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05000" y="1828800"/>
            <a:ext cx="5562600" cy="3709899"/>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0" y="1828800"/>
            <a:ext cx="5943600" cy="39624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76400" y="1828800"/>
            <a:ext cx="6057900" cy="4038600"/>
          </a:xfrm>
          <a:prstGeom prst="rect">
            <a:avLst/>
          </a:prstGeom>
        </p:spPr>
      </p:pic>
    </p:spTree>
    <p:extLst>
      <p:ext uri="{BB962C8B-B14F-4D97-AF65-F5344CB8AC3E}">
        <p14:creationId xmlns:p14="http://schemas.microsoft.com/office/powerpoint/2010/main" val="2056885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92D050"/>
                </a:solidFill>
              </a:rPr>
              <a:t>This Simple TCD Notice</a:t>
            </a:r>
          </a:p>
        </p:txBody>
      </p:sp>
      <p:sp>
        <p:nvSpPr>
          <p:cNvPr id="3" name="Content Placeholder 2"/>
          <p:cNvSpPr>
            <a:spLocks noGrp="1"/>
          </p:cNvSpPr>
          <p:nvPr>
            <p:ph idx="1"/>
          </p:nvPr>
        </p:nvSpPr>
        <p:spPr>
          <a:xfrm>
            <a:off x="990600" y="2057400"/>
            <a:ext cx="7620000" cy="3763963"/>
          </a:xfrm>
        </p:spPr>
        <p:txBody>
          <a:bodyPr>
            <a:normAutofit lnSpcReduction="10000"/>
          </a:bodyPr>
          <a:lstStyle/>
          <a:p>
            <a:pPr marL="0" indent="0">
              <a:buNone/>
            </a:pPr>
            <a:r>
              <a:rPr lang="en-US" dirty="0"/>
              <a:t>Provides Law Enforcement with the ability to alert the school that this child was involved in a police incident last night and may have academic or behavioral problems today</a:t>
            </a:r>
          </a:p>
          <a:p>
            <a:pPr marL="0" indent="0">
              <a:buNone/>
            </a:pPr>
            <a:endParaRPr lang="en-US" sz="1100" dirty="0"/>
          </a:p>
          <a:p>
            <a:pPr marL="0" indent="0" algn="ctr">
              <a:buNone/>
            </a:pPr>
            <a:r>
              <a:rPr lang="en-US" b="1" dirty="0">
                <a:solidFill>
                  <a:srgbClr val="0070C0"/>
                </a:solidFill>
              </a:rPr>
              <a:t>No details are given </a:t>
            </a:r>
          </a:p>
          <a:p>
            <a:pPr marL="0" indent="0" algn="ctr">
              <a:buNone/>
            </a:pPr>
            <a:r>
              <a:rPr lang="en-US" b="1" dirty="0">
                <a:solidFill>
                  <a:srgbClr val="0070C0"/>
                </a:solidFill>
              </a:rPr>
              <a:t> Just 3 simple words</a:t>
            </a:r>
          </a:p>
          <a:p>
            <a:pPr marL="0" indent="0" algn="ctr">
              <a:buNone/>
            </a:pPr>
            <a:r>
              <a:rPr lang="en-US" b="1" dirty="0">
                <a:solidFill>
                  <a:srgbClr val="0070C0"/>
                </a:solidFill>
              </a:rPr>
              <a:t>Take Care Delaware</a:t>
            </a:r>
          </a:p>
        </p:txBody>
      </p:sp>
    </p:spTree>
    <p:extLst>
      <p:ext uri="{BB962C8B-B14F-4D97-AF65-F5344CB8AC3E}">
        <p14:creationId xmlns:p14="http://schemas.microsoft.com/office/powerpoint/2010/main" val="2375819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TCD Notice</a:t>
            </a:r>
          </a:p>
        </p:txBody>
      </p:sp>
      <p:sp>
        <p:nvSpPr>
          <p:cNvPr id="3" name="Content Placeholder 2"/>
          <p:cNvSpPr>
            <a:spLocks noGrp="1"/>
          </p:cNvSpPr>
          <p:nvPr>
            <p:ph idx="1"/>
          </p:nvPr>
        </p:nvSpPr>
        <p:spPr>
          <a:xfrm>
            <a:off x="533400" y="2057400"/>
            <a:ext cx="8001000" cy="4267200"/>
          </a:xfrm>
        </p:spPr>
        <p:txBody>
          <a:bodyPr>
            <a:normAutofit/>
          </a:bodyPr>
          <a:lstStyle/>
          <a:p>
            <a:r>
              <a:rPr lang="en-US" sz="3500" dirty="0"/>
              <a:t>It arrives at the school before the start of the next school day.</a:t>
            </a:r>
          </a:p>
          <a:p>
            <a:r>
              <a:rPr lang="en-US" sz="3500" dirty="0"/>
              <a:t>Need to know basis only</a:t>
            </a:r>
          </a:p>
          <a:p>
            <a:r>
              <a:rPr lang="en-US" sz="3500" dirty="0"/>
              <a:t>Does not stay in child’s permanent record</a:t>
            </a:r>
          </a:p>
          <a:p>
            <a:r>
              <a:rPr lang="en-US" sz="3500" dirty="0"/>
              <a:t>School Internal TCD’s are very beneficial</a:t>
            </a:r>
          </a:p>
          <a:p>
            <a:r>
              <a:rPr lang="en-US" sz="3500" dirty="0"/>
              <a:t>It does not mean you approach the child</a:t>
            </a:r>
          </a:p>
        </p:txBody>
      </p:sp>
    </p:spTree>
    <p:extLst>
      <p:ext uri="{BB962C8B-B14F-4D97-AF65-F5344CB8AC3E}">
        <p14:creationId xmlns:p14="http://schemas.microsoft.com/office/powerpoint/2010/main" val="1146685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619999" cy="1143000"/>
          </a:xfrm>
        </p:spPr>
        <p:txBody>
          <a:bodyPr>
            <a:normAutofit fontScale="90000"/>
          </a:bodyPr>
          <a:lstStyle/>
          <a:p>
            <a:r>
              <a:rPr lang="en-US" b="1" dirty="0">
                <a:solidFill>
                  <a:srgbClr val="194F90"/>
                </a:solidFill>
              </a:rPr>
              <a:t>The Solution  </a:t>
            </a:r>
            <a:br>
              <a:rPr lang="en-US" b="1" dirty="0">
                <a:solidFill>
                  <a:srgbClr val="194F90"/>
                </a:solidFill>
              </a:rPr>
            </a:br>
            <a:r>
              <a:rPr lang="en-US" b="1" dirty="0">
                <a:solidFill>
                  <a:srgbClr val="194F90"/>
                </a:solidFill>
              </a:rPr>
              <a:t>A Trauma Sensitive School</a:t>
            </a:r>
          </a:p>
        </p:txBody>
      </p:sp>
      <p:sp>
        <p:nvSpPr>
          <p:cNvPr id="3" name="Content Placeholder 2"/>
          <p:cNvSpPr>
            <a:spLocks noGrp="1"/>
          </p:cNvSpPr>
          <p:nvPr>
            <p:ph sz="half" idx="1"/>
          </p:nvPr>
        </p:nvSpPr>
        <p:spPr>
          <a:xfrm>
            <a:off x="762000" y="4114800"/>
            <a:ext cx="7696200" cy="1981200"/>
          </a:xfrm>
        </p:spPr>
        <p:txBody>
          <a:bodyPr>
            <a:normAutofit/>
          </a:bodyPr>
          <a:lstStyle/>
          <a:p>
            <a:pPr marL="0" indent="0" algn="ctr">
              <a:buNone/>
            </a:pPr>
            <a:r>
              <a:rPr lang="en-US" dirty="0"/>
              <a:t>A</a:t>
            </a:r>
            <a:r>
              <a:rPr lang="en-US" dirty="0">
                <a:solidFill>
                  <a:srgbClr val="8EBC3D"/>
                </a:solidFill>
              </a:rPr>
              <a:t> </a:t>
            </a:r>
            <a:r>
              <a:rPr lang="en-US" u="sng" dirty="0">
                <a:solidFill>
                  <a:srgbClr val="8EBC3D"/>
                </a:solidFill>
              </a:rPr>
              <a:t>respectful</a:t>
            </a:r>
            <a:r>
              <a:rPr lang="en-US" dirty="0">
                <a:solidFill>
                  <a:srgbClr val="8EBC3D"/>
                </a:solidFill>
              </a:rPr>
              <a:t> </a:t>
            </a:r>
            <a:r>
              <a:rPr lang="en-US" dirty="0"/>
              <a:t>and</a:t>
            </a:r>
            <a:r>
              <a:rPr lang="en-US" dirty="0">
                <a:solidFill>
                  <a:srgbClr val="8EBC3D"/>
                </a:solidFill>
              </a:rPr>
              <a:t> </a:t>
            </a:r>
            <a:r>
              <a:rPr lang="en-US" u="sng" dirty="0">
                <a:solidFill>
                  <a:srgbClr val="8EBC3D"/>
                </a:solidFill>
              </a:rPr>
              <a:t>safe</a:t>
            </a:r>
            <a:r>
              <a:rPr lang="en-US" dirty="0">
                <a:solidFill>
                  <a:srgbClr val="8EBC3D"/>
                </a:solidFill>
              </a:rPr>
              <a:t> </a:t>
            </a:r>
            <a:r>
              <a:rPr lang="en-US" dirty="0"/>
              <a:t>environment where children can build </a:t>
            </a:r>
            <a:r>
              <a:rPr lang="en-US" u="sng" dirty="0">
                <a:solidFill>
                  <a:srgbClr val="8EBC3D"/>
                </a:solidFill>
              </a:rPr>
              <a:t>positive relationships </a:t>
            </a:r>
            <a:r>
              <a:rPr lang="en-US" dirty="0"/>
              <a:t>with adults and peers, learn to </a:t>
            </a:r>
            <a:r>
              <a:rPr lang="en-US" u="sng" dirty="0">
                <a:solidFill>
                  <a:srgbClr val="8EBC3D"/>
                </a:solidFill>
              </a:rPr>
              <a:t>manage their emotions</a:t>
            </a:r>
            <a:r>
              <a:rPr lang="en-US" dirty="0">
                <a:solidFill>
                  <a:srgbClr val="8EBC3D"/>
                </a:solidFill>
              </a:rPr>
              <a:t> </a:t>
            </a:r>
            <a:r>
              <a:rPr lang="en-US" dirty="0"/>
              <a:t>and </a:t>
            </a:r>
            <a:r>
              <a:rPr lang="en-US" u="sng" dirty="0">
                <a:solidFill>
                  <a:srgbClr val="8EBC3D"/>
                </a:solidFill>
              </a:rPr>
              <a:t>behavioral responses</a:t>
            </a:r>
            <a:r>
              <a:rPr lang="en-US" dirty="0"/>
              <a:t>, and find academic success.</a:t>
            </a:r>
          </a:p>
        </p:txBody>
      </p:sp>
      <p:pic>
        <p:nvPicPr>
          <p:cNvPr id="5"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1905001"/>
            <a:ext cx="2755626" cy="1981200"/>
          </a:xfrm>
          <a:prstGeom prst="rect">
            <a:avLst/>
          </a:prstGeom>
        </p:spPr>
      </p:pic>
    </p:spTree>
    <p:extLst>
      <p:ext uri="{BB962C8B-B14F-4D97-AF65-F5344CB8AC3E}">
        <p14:creationId xmlns:p14="http://schemas.microsoft.com/office/powerpoint/2010/main" val="3324541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State Services for Children in Delaware</a:t>
            </a:r>
          </a:p>
        </p:txBody>
      </p:sp>
      <p:sp>
        <p:nvSpPr>
          <p:cNvPr id="3" name="Content Placeholder 2"/>
          <p:cNvSpPr>
            <a:spLocks noGrp="1"/>
          </p:cNvSpPr>
          <p:nvPr>
            <p:ph idx="1"/>
          </p:nvPr>
        </p:nvSpPr>
        <p:spPr>
          <a:xfrm>
            <a:off x="457200" y="1981200"/>
            <a:ext cx="8229600" cy="4144963"/>
          </a:xfrm>
        </p:spPr>
        <p:txBody>
          <a:bodyPr>
            <a:normAutofit fontScale="47500" lnSpcReduction="20000"/>
          </a:bodyPr>
          <a:lstStyle/>
          <a:p>
            <a:pPr marL="0" indent="0">
              <a:buNone/>
            </a:pPr>
            <a:r>
              <a:rPr lang="en-US" b="1" dirty="0">
                <a:solidFill>
                  <a:schemeClr val="accent4">
                    <a:lumMod val="75000"/>
                  </a:schemeClr>
                </a:solidFill>
              </a:rPr>
              <a:t>Prevention</a:t>
            </a:r>
          </a:p>
          <a:p>
            <a:r>
              <a:rPr lang="en-US" dirty="0"/>
              <a:t>Summer &amp; Afterschool Activities</a:t>
            </a:r>
          </a:p>
          <a:p>
            <a:r>
              <a:rPr lang="en-US" dirty="0"/>
              <a:t>Trauma Training in Community Programs</a:t>
            </a:r>
          </a:p>
          <a:p>
            <a:pPr marL="0" indent="0">
              <a:buNone/>
            </a:pPr>
            <a:r>
              <a:rPr lang="en-US" b="1" dirty="0">
                <a:solidFill>
                  <a:schemeClr val="accent3">
                    <a:lumMod val="75000"/>
                  </a:schemeClr>
                </a:solidFill>
              </a:rPr>
              <a:t>Early Identification</a:t>
            </a:r>
          </a:p>
          <a:p>
            <a:r>
              <a:rPr lang="en-US" dirty="0"/>
              <a:t>Youth Response Unit</a:t>
            </a:r>
          </a:p>
          <a:p>
            <a:r>
              <a:rPr lang="en-US" dirty="0"/>
              <a:t>Early Childhood Mental Health Consultants (ECMHCs)</a:t>
            </a:r>
          </a:p>
          <a:p>
            <a:r>
              <a:rPr lang="en-US" dirty="0"/>
              <a:t>Family Crisis Therapists (FCTs)  - Elementary Schools</a:t>
            </a:r>
          </a:p>
          <a:p>
            <a:r>
              <a:rPr lang="en-US" dirty="0"/>
              <a:t>Behavioral Health Consultants (BHCs) - Middle Schools</a:t>
            </a:r>
          </a:p>
          <a:p>
            <a:r>
              <a:rPr lang="en-US" dirty="0"/>
              <a:t>Wellness Centers ~ Public Health - High Schools &amp; some Elementary Schools </a:t>
            </a:r>
          </a:p>
          <a:p>
            <a:r>
              <a:rPr lang="en-US" dirty="0"/>
              <a:t>Handle with Care</a:t>
            </a:r>
          </a:p>
          <a:p>
            <a:pPr marL="0" indent="0">
              <a:buNone/>
            </a:pPr>
            <a:r>
              <a:rPr lang="en-US" b="1" dirty="0">
                <a:solidFill>
                  <a:schemeClr val="accent6">
                    <a:lumMod val="75000"/>
                  </a:schemeClr>
                </a:solidFill>
              </a:rPr>
              <a:t>Treatment</a:t>
            </a:r>
          </a:p>
          <a:p>
            <a:r>
              <a:rPr lang="en-US" dirty="0"/>
              <a:t>Building Community Supports</a:t>
            </a:r>
          </a:p>
          <a:p>
            <a:pPr marL="0" indent="0">
              <a:buNone/>
            </a:pPr>
            <a:r>
              <a:rPr lang="en-US" dirty="0"/>
              <a:t>	- </a:t>
            </a:r>
            <a:r>
              <a:rPr lang="en-US" sz="2500" dirty="0"/>
              <a:t>EBPS</a:t>
            </a:r>
          </a:p>
          <a:p>
            <a:pPr marL="0" indent="0">
              <a:buNone/>
            </a:pPr>
            <a:r>
              <a:rPr lang="en-US" sz="2500" dirty="0"/>
              <a:t>	- Family and Youth Peer</a:t>
            </a:r>
          </a:p>
          <a:p>
            <a:pPr marL="0" indent="0">
              <a:buNone/>
            </a:pPr>
            <a:r>
              <a:rPr lang="en-US" sz="2500" dirty="0"/>
              <a:t>	- Wrap-Around Supports</a:t>
            </a:r>
          </a:p>
          <a:p>
            <a:r>
              <a:rPr lang="en-US" dirty="0"/>
              <a:t>Terry Center &amp; Silver Lake</a:t>
            </a:r>
          </a:p>
        </p:txBody>
      </p:sp>
    </p:spTree>
    <p:extLst>
      <p:ext uri="{BB962C8B-B14F-4D97-AF65-F5344CB8AC3E}">
        <p14:creationId xmlns:p14="http://schemas.microsoft.com/office/powerpoint/2010/main" val="3306200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533400"/>
            <a:ext cx="8001000" cy="1143000"/>
          </a:xfrm>
        </p:spPr>
        <p:txBody>
          <a:bodyPr>
            <a:normAutofit/>
          </a:bodyPr>
          <a:lstStyle/>
          <a:p>
            <a:r>
              <a:rPr lang="en-US" b="1" dirty="0">
                <a:solidFill>
                  <a:srgbClr val="194F90"/>
                </a:solidFill>
              </a:rPr>
              <a:t>Children who are Traumatized</a:t>
            </a:r>
          </a:p>
        </p:txBody>
      </p:sp>
      <p:sp>
        <p:nvSpPr>
          <p:cNvPr id="6" name="Content Placeholder 5"/>
          <p:cNvSpPr>
            <a:spLocks noGrp="1"/>
          </p:cNvSpPr>
          <p:nvPr>
            <p:ph sz="half" idx="1"/>
          </p:nvPr>
        </p:nvSpPr>
        <p:spPr>
          <a:xfrm>
            <a:off x="609600" y="1676400"/>
            <a:ext cx="8001000" cy="1905000"/>
          </a:xfrm>
        </p:spPr>
        <p:txBody>
          <a:bodyPr>
            <a:normAutofit/>
          </a:bodyPr>
          <a:lstStyle/>
          <a:p>
            <a:r>
              <a:rPr lang="en-US" sz="3000" dirty="0"/>
              <a:t>Diminished concentration, difficulty processing information, and problems with memory</a:t>
            </a:r>
          </a:p>
          <a:p>
            <a:r>
              <a:rPr lang="en-US" sz="3000" dirty="0"/>
              <a:t>Often have inappropriate behavior</a:t>
            </a:r>
          </a:p>
        </p:txBody>
      </p:sp>
      <p:sp>
        <p:nvSpPr>
          <p:cNvPr id="8" name="TextBox 7"/>
          <p:cNvSpPr txBox="1"/>
          <p:nvPr/>
        </p:nvSpPr>
        <p:spPr>
          <a:xfrm>
            <a:off x="914400" y="3581400"/>
            <a:ext cx="7467600" cy="2431435"/>
          </a:xfrm>
          <a:prstGeom prst="rect">
            <a:avLst/>
          </a:prstGeom>
          <a:solidFill>
            <a:schemeClr val="bg1">
              <a:lumMod val="85000"/>
            </a:schemeClr>
          </a:solidFill>
        </p:spPr>
        <p:txBody>
          <a:bodyPr wrap="square" rtlCol="0">
            <a:spAutoFit/>
          </a:bodyPr>
          <a:lstStyle/>
          <a:p>
            <a:pPr algn="ctr"/>
            <a:r>
              <a:rPr lang="en-US" sz="4000" b="1" dirty="0">
                <a:solidFill>
                  <a:srgbClr val="009900"/>
                </a:solidFill>
              </a:rPr>
              <a:t>Resulting In</a:t>
            </a:r>
          </a:p>
          <a:p>
            <a:pPr algn="ctr"/>
            <a:r>
              <a:rPr lang="en-US" sz="2800" dirty="0"/>
              <a:t>Low achievement test scores</a:t>
            </a:r>
          </a:p>
          <a:p>
            <a:pPr algn="ctr"/>
            <a:r>
              <a:rPr lang="en-US" sz="2800" dirty="0"/>
              <a:t>Poor work habits</a:t>
            </a:r>
          </a:p>
          <a:p>
            <a:pPr algn="ctr"/>
            <a:r>
              <a:rPr lang="en-US" sz="2800" dirty="0"/>
              <a:t>Poor attendance</a:t>
            </a:r>
          </a:p>
          <a:p>
            <a:pPr algn="ctr"/>
            <a:r>
              <a:rPr lang="en-US" sz="2800" dirty="0"/>
              <a:t>2.5 times more likely to fail a grade</a:t>
            </a:r>
          </a:p>
        </p:txBody>
      </p:sp>
    </p:spTree>
    <p:extLst>
      <p:ext uri="{BB962C8B-B14F-4D97-AF65-F5344CB8AC3E}">
        <p14:creationId xmlns:p14="http://schemas.microsoft.com/office/powerpoint/2010/main" val="3336962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975" y="5562600"/>
            <a:ext cx="3733800" cy="1143000"/>
          </a:xfrm>
        </p:spPr>
        <p:txBody>
          <a:bodyPr>
            <a:normAutofit fontScale="90000"/>
          </a:bodyPr>
          <a:lstStyle/>
          <a:p>
            <a:pPr>
              <a:defRPr/>
            </a:pPr>
            <a:r>
              <a:rPr lang="en-US" sz="3100" dirty="0">
                <a:solidFill>
                  <a:srgbClr val="00B050"/>
                </a:solidFill>
              </a:rPr>
              <a:t>*No one-size fits all approach</a:t>
            </a:r>
            <a:br>
              <a:rPr lang="en-US" dirty="0">
                <a:solidFill>
                  <a:schemeClr val="accent4"/>
                </a:solidFill>
              </a:rPr>
            </a:br>
            <a:endParaRPr lang="en-US" dirty="0">
              <a:solidFill>
                <a:schemeClr val="accent4"/>
              </a:solidFill>
            </a:endParaRPr>
          </a:p>
        </p:txBody>
      </p:sp>
      <p:sp>
        <p:nvSpPr>
          <p:cNvPr id="76803" name="Text Placeholder 2"/>
          <p:cNvSpPr>
            <a:spLocks noGrp="1"/>
          </p:cNvSpPr>
          <p:nvPr>
            <p:ph sz="half" idx="1"/>
          </p:nvPr>
        </p:nvSpPr>
        <p:spPr>
          <a:xfrm>
            <a:off x="838200" y="685800"/>
            <a:ext cx="7848600" cy="1066799"/>
          </a:xfrm>
        </p:spPr>
        <p:txBody>
          <a:bodyPr>
            <a:normAutofit fontScale="92500" lnSpcReduction="20000"/>
          </a:bodyPr>
          <a:lstStyle/>
          <a:p>
            <a:pPr marL="0" indent="0" algn="ctr">
              <a:spcBef>
                <a:spcPct val="0"/>
              </a:spcBef>
              <a:buNone/>
            </a:pPr>
            <a:r>
              <a:rPr lang="en-US" altLang="en-US" sz="4000" b="1" dirty="0">
                <a:solidFill>
                  <a:srgbClr val="0070C0"/>
                </a:solidFill>
                <a:latin typeface="+mj-lt"/>
              </a:rPr>
              <a:t>A School wide Approach to </a:t>
            </a:r>
          </a:p>
          <a:p>
            <a:pPr marL="0" indent="0" algn="ctr">
              <a:spcBef>
                <a:spcPct val="0"/>
              </a:spcBef>
              <a:buNone/>
            </a:pPr>
            <a:r>
              <a:rPr lang="en-US" altLang="en-US" sz="4000" b="1" dirty="0">
                <a:solidFill>
                  <a:srgbClr val="0070C0"/>
                </a:solidFill>
                <a:latin typeface="+mj-lt"/>
              </a:rPr>
              <a:t>Trauma-Sensitive Supports</a:t>
            </a:r>
          </a:p>
          <a:p>
            <a:pPr marL="0" indent="0">
              <a:spcBef>
                <a:spcPct val="0"/>
              </a:spcBef>
              <a:buNone/>
            </a:pPr>
            <a:endParaRPr lang="en-US" altLang="en-US" dirty="0">
              <a:latin typeface="+mj-lt"/>
            </a:endParaRPr>
          </a:p>
        </p:txBody>
      </p:sp>
      <p:sp>
        <p:nvSpPr>
          <p:cNvPr id="5" name="Content Placeholder 4"/>
          <p:cNvSpPr>
            <a:spLocks noGrp="1"/>
          </p:cNvSpPr>
          <p:nvPr>
            <p:ph sz="half" idx="2"/>
          </p:nvPr>
        </p:nvSpPr>
        <p:spPr>
          <a:xfrm>
            <a:off x="4038600" y="1961381"/>
            <a:ext cx="4572000" cy="3837229"/>
          </a:xfrm>
        </p:spPr>
        <p:txBody>
          <a:bodyPr>
            <a:noAutofit/>
          </a:bodyPr>
          <a:lstStyle/>
          <a:p>
            <a:r>
              <a:rPr lang="en-US" sz="2500" dirty="0"/>
              <a:t>Benefits all children whether or not we know they are traumatized</a:t>
            </a:r>
          </a:p>
          <a:p>
            <a:r>
              <a:rPr lang="en-US" sz="2500" dirty="0"/>
              <a:t>Involves the whole school staff</a:t>
            </a:r>
          </a:p>
          <a:p>
            <a:r>
              <a:rPr lang="en-US" sz="2500" dirty="0"/>
              <a:t>Provides teachers with the supports they need to address trauma’s impact on learning</a:t>
            </a:r>
          </a:p>
          <a:p>
            <a:r>
              <a:rPr lang="en-US" sz="2500" dirty="0"/>
              <a:t>Looks at child’s behavior from a different perspective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551" y="1981200"/>
            <a:ext cx="3384649" cy="3374545"/>
          </a:xfrm>
          <a:prstGeom prst="rect">
            <a:avLst/>
          </a:prstGeom>
        </p:spPr>
      </p:pic>
    </p:spTree>
    <p:extLst>
      <p:ext uri="{BB962C8B-B14F-4D97-AF65-F5344CB8AC3E}">
        <p14:creationId xmlns:p14="http://schemas.microsoft.com/office/powerpoint/2010/main" val="378456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685800"/>
            <a:ext cx="4471226" cy="5600700"/>
          </a:xfrm>
          <a:prstGeom prst="rect">
            <a:avLst/>
          </a:prstGeom>
        </p:spPr>
      </p:pic>
    </p:spTree>
    <p:extLst>
      <p:ext uri="{BB962C8B-B14F-4D97-AF65-F5344CB8AC3E}">
        <p14:creationId xmlns:p14="http://schemas.microsoft.com/office/powerpoint/2010/main" val="2689131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590550"/>
            <a:ext cx="6705600" cy="5657850"/>
          </a:xfrm>
        </p:spPr>
      </p:pic>
    </p:spTree>
    <p:extLst>
      <p:ext uri="{BB962C8B-B14F-4D97-AF65-F5344CB8AC3E}">
        <p14:creationId xmlns:p14="http://schemas.microsoft.com/office/powerpoint/2010/main" val="3186417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800" y="1066800"/>
            <a:ext cx="6783079" cy="4876800"/>
          </a:xfrm>
          <a:prstGeom prst="rect">
            <a:avLst/>
          </a:prstGeom>
        </p:spPr>
      </p:pic>
    </p:spTree>
    <p:extLst>
      <p:ext uri="{BB962C8B-B14F-4D97-AF65-F5344CB8AC3E}">
        <p14:creationId xmlns:p14="http://schemas.microsoft.com/office/powerpoint/2010/main" val="446726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97715"/>
            <a:ext cx="6965245" cy="1202485"/>
          </a:xfrm>
        </p:spPr>
        <p:txBody>
          <a:bodyPr>
            <a:normAutofit/>
          </a:bodyPr>
          <a:lstStyle/>
          <a:p>
            <a:r>
              <a:rPr lang="en-US" b="1" dirty="0">
                <a:solidFill>
                  <a:srgbClr val="0070C0"/>
                </a:solidFill>
              </a:rPr>
              <a:t>School Interventions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90189" y="1697181"/>
            <a:ext cx="2970657" cy="1981200"/>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400" y="4014355"/>
            <a:ext cx="3418964" cy="227982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09153" y="1620982"/>
            <a:ext cx="3200400" cy="2133600"/>
          </a:xfrm>
          <a:prstGeom prst="rect">
            <a:avLst/>
          </a:prstGeom>
        </p:spPr>
      </p:pic>
      <p:sp>
        <p:nvSpPr>
          <p:cNvPr id="11" name="Left Arrow 10"/>
          <p:cNvSpPr/>
          <p:nvPr/>
        </p:nvSpPr>
        <p:spPr>
          <a:xfrm rot="2972036">
            <a:off x="6891863" y="3168751"/>
            <a:ext cx="1826644" cy="1218666"/>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 visi</a:t>
            </a:r>
            <a:r>
              <a:rPr lang="en-US" b="1" dirty="0"/>
              <a:t>tin</a:t>
            </a:r>
            <a:r>
              <a:rPr lang="en-US" dirty="0"/>
              <a:t>g classroom</a:t>
            </a:r>
          </a:p>
        </p:txBody>
      </p:sp>
      <p:sp>
        <p:nvSpPr>
          <p:cNvPr id="12" name="Right Arrow 11"/>
          <p:cNvSpPr/>
          <p:nvPr/>
        </p:nvSpPr>
        <p:spPr>
          <a:xfrm rot="18920353">
            <a:off x="433584" y="2735689"/>
            <a:ext cx="1676400" cy="838200"/>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Thumbs Up</a:t>
            </a:r>
          </a:p>
        </p:txBody>
      </p:sp>
      <p:sp>
        <p:nvSpPr>
          <p:cNvPr id="16" name="Right Arrow 15"/>
          <p:cNvSpPr/>
          <p:nvPr/>
        </p:nvSpPr>
        <p:spPr>
          <a:xfrm rot="20068726">
            <a:off x="1713315" y="5216528"/>
            <a:ext cx="1828800" cy="939253"/>
          </a:xfrm>
          <a:prstGeom prst="rightArrow">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Therapy Dogs</a:t>
            </a:r>
          </a:p>
        </p:txBody>
      </p:sp>
    </p:spTree>
    <p:extLst>
      <p:ext uri="{BB962C8B-B14F-4D97-AF65-F5344CB8AC3E}">
        <p14:creationId xmlns:p14="http://schemas.microsoft.com/office/powerpoint/2010/main" val="2017300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533400"/>
            <a:ext cx="7772400" cy="1143000"/>
          </a:xfrm>
        </p:spPr>
        <p:txBody>
          <a:bodyPr>
            <a:normAutofit fontScale="90000"/>
          </a:bodyPr>
          <a:lstStyle/>
          <a:p>
            <a:br>
              <a:rPr lang="en-US" sz="3600" b="1" dirty="0">
                <a:solidFill>
                  <a:srgbClr val="0070C0"/>
                </a:solidFill>
              </a:rPr>
            </a:br>
            <a:r>
              <a:rPr lang="en-US" b="1" dirty="0">
                <a:solidFill>
                  <a:srgbClr val="0070C0"/>
                </a:solidFill>
              </a:rPr>
              <a:t>Individual Academic Interventions</a:t>
            </a:r>
            <a:br>
              <a:rPr lang="en-US" sz="3200" b="1" dirty="0">
                <a:solidFill>
                  <a:srgbClr val="0070C0"/>
                </a:solidFill>
              </a:rPr>
            </a:br>
            <a:r>
              <a:rPr lang="en-US" sz="3200" b="1" dirty="0">
                <a:solidFill>
                  <a:srgbClr val="0070C0"/>
                </a:solidFill>
              </a:rPr>
              <a:t> </a:t>
            </a:r>
            <a:br>
              <a:rPr lang="en-US" sz="3200" b="1" dirty="0">
                <a:solidFill>
                  <a:srgbClr val="0070C0"/>
                </a:solidFill>
              </a:rPr>
            </a:br>
            <a:endParaRPr lang="en-US" sz="2800" dirty="0">
              <a:solidFill>
                <a:srgbClr val="0070C0"/>
              </a:solidFill>
            </a:endParaRPr>
          </a:p>
        </p:txBody>
      </p:sp>
      <p:sp>
        <p:nvSpPr>
          <p:cNvPr id="2" name="Content Placeholder 1"/>
          <p:cNvSpPr>
            <a:spLocks noGrp="1"/>
          </p:cNvSpPr>
          <p:nvPr>
            <p:ph sz="half" idx="1"/>
          </p:nvPr>
        </p:nvSpPr>
        <p:spPr>
          <a:xfrm>
            <a:off x="533400" y="4572000"/>
            <a:ext cx="7772400" cy="2057400"/>
          </a:xfrm>
        </p:spPr>
        <p:txBody>
          <a:bodyPr>
            <a:normAutofit/>
          </a:bodyPr>
          <a:lstStyle/>
          <a:p>
            <a:pPr marL="0" indent="0">
              <a:buClrTx/>
              <a:buNone/>
            </a:pPr>
            <a:r>
              <a:rPr lang="en-US" dirty="0">
                <a:latin typeface="+mj-lt"/>
              </a:rPr>
              <a:t>	</a:t>
            </a:r>
          </a:p>
          <a:p>
            <a:pPr marL="0" indent="0">
              <a:buClrTx/>
              <a:buNone/>
            </a:pPr>
            <a:r>
              <a:rPr lang="en-US" dirty="0">
                <a:latin typeface="+mj-lt"/>
              </a:rPr>
              <a:t>                  	 			</a:t>
            </a:r>
            <a:endParaRPr lang="en-US" dirty="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968153" y="1524000"/>
            <a:ext cx="3463529" cy="2309019"/>
          </a:xfr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3886200"/>
            <a:ext cx="3515423" cy="2343615"/>
          </a:xfrm>
          <a:prstGeom prst="rect">
            <a:avLst/>
          </a:prstGeom>
        </p:spPr>
      </p:pic>
      <p:sp>
        <p:nvSpPr>
          <p:cNvPr id="10" name="Explosion 2 9"/>
          <p:cNvSpPr/>
          <p:nvPr/>
        </p:nvSpPr>
        <p:spPr>
          <a:xfrm>
            <a:off x="2819400" y="3226418"/>
            <a:ext cx="1828800" cy="1066800"/>
          </a:xfrm>
          <a:prstGeom prst="irregularSeal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Rest </a:t>
            </a:r>
            <a:r>
              <a:rPr lang="en-US" sz="1200" dirty="0"/>
              <a:t>    </a:t>
            </a:r>
          </a:p>
        </p:txBody>
      </p:sp>
      <p:sp>
        <p:nvSpPr>
          <p:cNvPr id="14" name="Explosion 1 13"/>
          <p:cNvSpPr/>
          <p:nvPr/>
        </p:nvSpPr>
        <p:spPr>
          <a:xfrm rot="1237267">
            <a:off x="4747643" y="5001593"/>
            <a:ext cx="1637836" cy="1295400"/>
          </a:xfrm>
          <a:prstGeom prst="irregularSeal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IEP</a:t>
            </a: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4199" y="2674906"/>
            <a:ext cx="3200400" cy="2134085"/>
          </a:xfrm>
          <a:prstGeom prst="rect">
            <a:avLst/>
          </a:prstGeom>
        </p:spPr>
      </p:pic>
      <p:sp>
        <p:nvSpPr>
          <p:cNvPr id="11" name="Explosion 1 10"/>
          <p:cNvSpPr/>
          <p:nvPr/>
        </p:nvSpPr>
        <p:spPr>
          <a:xfrm>
            <a:off x="6853999" y="4547839"/>
            <a:ext cx="1981200" cy="1676400"/>
          </a:xfrm>
          <a:prstGeom prst="irregularSeal1">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Retesting</a:t>
            </a:r>
            <a:r>
              <a:rPr lang="en-US" sz="1200" dirty="0"/>
              <a:t> </a:t>
            </a:r>
            <a:endParaRPr lang="en-US" dirty="0"/>
          </a:p>
        </p:txBody>
      </p:sp>
      <p:sp>
        <p:nvSpPr>
          <p:cNvPr id="13" name="Explosion 2 12"/>
          <p:cNvSpPr/>
          <p:nvPr/>
        </p:nvSpPr>
        <p:spPr>
          <a:xfrm rot="651935">
            <a:off x="6391743" y="1196270"/>
            <a:ext cx="2551016" cy="1805895"/>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Postpone</a:t>
            </a:r>
          </a:p>
          <a:p>
            <a:pPr algn="ctr"/>
            <a:r>
              <a:rPr lang="en-US" dirty="0"/>
              <a:t>testing</a:t>
            </a:r>
          </a:p>
        </p:txBody>
      </p:sp>
    </p:spTree>
    <p:extLst>
      <p:ext uri="{BB962C8B-B14F-4D97-AF65-F5344CB8AC3E}">
        <p14:creationId xmlns:p14="http://schemas.microsoft.com/office/powerpoint/2010/main" val="2063855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848600" cy="1143000"/>
          </a:xfrm>
        </p:spPr>
        <p:txBody>
          <a:bodyPr>
            <a:normAutofit fontScale="90000"/>
          </a:bodyPr>
          <a:lstStyle/>
          <a:p>
            <a:r>
              <a:rPr lang="en-US" b="1" dirty="0">
                <a:solidFill>
                  <a:srgbClr val="0070C0"/>
                </a:solidFill>
              </a:rPr>
              <a:t>Individual Behavioral  Interventions</a:t>
            </a:r>
            <a:endParaRPr lang="en-US" dirty="0"/>
          </a:p>
        </p:txBody>
      </p:sp>
      <p:sp>
        <p:nvSpPr>
          <p:cNvPr id="3" name="Content Placeholder 2"/>
          <p:cNvSpPr>
            <a:spLocks noGrp="1"/>
          </p:cNvSpPr>
          <p:nvPr>
            <p:ph idx="1"/>
          </p:nvPr>
        </p:nvSpPr>
        <p:spPr>
          <a:xfrm>
            <a:off x="1089778" y="2861129"/>
            <a:ext cx="6196405" cy="2971800"/>
          </a:xfrm>
        </p:spPr>
        <p:txBody>
          <a:bodyPr>
            <a:normAutofit/>
          </a:bodyPr>
          <a:lstStyle/>
          <a:p>
            <a:pPr>
              <a:buClrTx/>
              <a:buFont typeface="Arial" panose="020B0604020202020204" pitchFamily="34" charset="0"/>
              <a:buChar char="•"/>
            </a:pPr>
            <a:endParaRPr lang="en-US" sz="2800" dirty="0">
              <a:latin typeface="+mj-lt"/>
            </a:endParaRPr>
          </a:p>
          <a:p>
            <a:pPr>
              <a:buClrTx/>
              <a:buFont typeface="Arial" panose="020B0604020202020204" pitchFamily="34" charset="0"/>
              <a:buChar char="•"/>
            </a:pPr>
            <a:endParaRPr lang="en-US" sz="2800" dirty="0">
              <a:latin typeface="+mj-lt"/>
            </a:endParaRPr>
          </a:p>
          <a:p>
            <a:pPr marL="0" indent="0">
              <a:buNone/>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981200"/>
            <a:ext cx="3171825" cy="3524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5475" y="1951008"/>
            <a:ext cx="2586038" cy="3497181"/>
          </a:xfrm>
          <a:prstGeom prst="rect">
            <a:avLst/>
          </a:prstGeom>
        </p:spPr>
      </p:pic>
      <p:sp>
        <p:nvSpPr>
          <p:cNvPr id="8" name="Curved Up Arrow 7"/>
          <p:cNvSpPr/>
          <p:nvPr/>
        </p:nvSpPr>
        <p:spPr>
          <a:xfrm>
            <a:off x="3343507" y="5512884"/>
            <a:ext cx="2493576" cy="731520"/>
          </a:xfrm>
          <a:prstGeom prst="curvedUpArrow">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10486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82000" cy="1143000"/>
          </a:xfrm>
        </p:spPr>
        <p:txBody>
          <a:bodyPr>
            <a:noAutofit/>
          </a:bodyPr>
          <a:lstStyle/>
          <a:p>
            <a:r>
              <a:rPr lang="en-US" sz="3500" b="1" dirty="0">
                <a:solidFill>
                  <a:srgbClr val="194F90"/>
                </a:solidFill>
              </a:rPr>
              <a:t>School Response </a:t>
            </a:r>
            <a:r>
              <a:rPr lang="en-US" sz="3500" b="1" u="sng" dirty="0">
                <a:solidFill>
                  <a:srgbClr val="194F90"/>
                </a:solidFill>
              </a:rPr>
              <a:t>without </a:t>
            </a:r>
            <a:br>
              <a:rPr lang="en-US" sz="3500" b="1" dirty="0">
                <a:solidFill>
                  <a:srgbClr val="194F90"/>
                </a:solidFill>
              </a:rPr>
            </a:br>
            <a:r>
              <a:rPr lang="en-US" sz="3500" b="1" dirty="0">
                <a:solidFill>
                  <a:srgbClr val="194F90"/>
                </a:solidFill>
              </a:rPr>
              <a:t>TCD Intervention</a:t>
            </a:r>
          </a:p>
        </p:txBody>
      </p:sp>
      <p:sp>
        <p:nvSpPr>
          <p:cNvPr id="6" name="Content Placeholder 5"/>
          <p:cNvSpPr>
            <a:spLocks noGrp="1"/>
          </p:cNvSpPr>
          <p:nvPr>
            <p:ph idx="1"/>
          </p:nvPr>
        </p:nvSpPr>
        <p:spPr>
          <a:xfrm>
            <a:off x="533400" y="1828800"/>
            <a:ext cx="8229600" cy="4419600"/>
          </a:xfrm>
        </p:spPr>
        <p:txBody>
          <a:bodyPr/>
          <a:lstStyle/>
          <a:p>
            <a:pPr marL="0" indent="0">
              <a:buNone/>
            </a:pPr>
            <a:r>
              <a:rPr lang="en-US" dirty="0"/>
              <a:t>Comes to school without homework</a:t>
            </a:r>
          </a:p>
          <a:p>
            <a:pPr marL="457200" lvl="1" indent="0">
              <a:buNone/>
            </a:pPr>
            <a:r>
              <a:rPr lang="en-US" i="1" dirty="0">
                <a:solidFill>
                  <a:schemeClr val="accent2"/>
                </a:solidFill>
              </a:rPr>
              <a:t>Naturally he got a zero</a:t>
            </a:r>
          </a:p>
          <a:p>
            <a:pPr marL="0" indent="0">
              <a:buNone/>
            </a:pPr>
            <a:r>
              <a:rPr lang="en-US" dirty="0"/>
              <a:t>Fell asleep in class</a:t>
            </a:r>
          </a:p>
          <a:p>
            <a:pPr marL="457200" lvl="1" indent="0">
              <a:buNone/>
            </a:pPr>
            <a:r>
              <a:rPr lang="en-US" i="1" dirty="0">
                <a:solidFill>
                  <a:schemeClr val="accent2"/>
                </a:solidFill>
              </a:rPr>
              <a:t>Lost his recess</a:t>
            </a:r>
          </a:p>
          <a:p>
            <a:pPr marL="0" indent="0">
              <a:buNone/>
            </a:pPr>
            <a:r>
              <a:rPr lang="en-US" dirty="0"/>
              <a:t>Got into a scuffle at lunch</a:t>
            </a:r>
          </a:p>
          <a:p>
            <a:pPr marL="457200" lvl="1" indent="0">
              <a:buNone/>
            </a:pPr>
            <a:r>
              <a:rPr lang="en-US" i="1" dirty="0">
                <a:solidFill>
                  <a:schemeClr val="accent2"/>
                </a:solidFill>
              </a:rPr>
              <a:t>Received detention</a:t>
            </a:r>
          </a:p>
          <a:p>
            <a:pPr marL="0" indent="0">
              <a:buNone/>
            </a:pPr>
            <a:r>
              <a:rPr lang="en-US" dirty="0"/>
              <a:t>Didn’t bring permission flip for field trip</a:t>
            </a:r>
          </a:p>
          <a:p>
            <a:pPr marL="457200" lvl="1" indent="0">
              <a:buNone/>
            </a:pPr>
            <a:r>
              <a:rPr lang="en-US" i="1" dirty="0">
                <a:solidFill>
                  <a:schemeClr val="accent2"/>
                </a:solidFill>
              </a:rPr>
              <a:t>Had to stay back and read in the library</a:t>
            </a:r>
          </a:p>
          <a:p>
            <a:pPr lvl="1"/>
            <a:endParaRPr lang="en-US" dirty="0"/>
          </a:p>
        </p:txBody>
      </p:sp>
    </p:spTree>
    <p:extLst>
      <p:ext uri="{BB962C8B-B14F-4D97-AF65-F5344CB8AC3E}">
        <p14:creationId xmlns:p14="http://schemas.microsoft.com/office/powerpoint/2010/main" val="3674202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848600" cy="1143000"/>
          </a:xfrm>
        </p:spPr>
        <p:txBody>
          <a:bodyPr>
            <a:noAutofit/>
          </a:bodyPr>
          <a:lstStyle/>
          <a:p>
            <a:r>
              <a:rPr lang="en-US" sz="3600" b="1" dirty="0">
                <a:solidFill>
                  <a:srgbClr val="194F90"/>
                </a:solidFill>
              </a:rPr>
              <a:t>School Response </a:t>
            </a:r>
            <a:r>
              <a:rPr lang="en-US" sz="3600" b="1" u="sng" dirty="0">
                <a:solidFill>
                  <a:srgbClr val="194F90"/>
                </a:solidFill>
              </a:rPr>
              <a:t>with</a:t>
            </a:r>
            <a:r>
              <a:rPr lang="en-US" sz="3600" b="1" dirty="0">
                <a:solidFill>
                  <a:srgbClr val="194F90"/>
                </a:solidFill>
              </a:rPr>
              <a:t> </a:t>
            </a:r>
            <a:br>
              <a:rPr lang="en-US" sz="3600" b="1">
                <a:solidFill>
                  <a:srgbClr val="194F90"/>
                </a:solidFill>
              </a:rPr>
            </a:br>
            <a:r>
              <a:rPr lang="en-US" sz="3600" b="1">
                <a:solidFill>
                  <a:srgbClr val="194F90"/>
                </a:solidFill>
              </a:rPr>
              <a:t>TCD </a:t>
            </a:r>
            <a:r>
              <a:rPr lang="en-US" sz="3600" b="1" dirty="0">
                <a:solidFill>
                  <a:srgbClr val="194F90"/>
                </a:solidFill>
              </a:rPr>
              <a:t>Intervention</a:t>
            </a:r>
          </a:p>
        </p:txBody>
      </p:sp>
      <p:sp>
        <p:nvSpPr>
          <p:cNvPr id="6" name="Content Placeholder 5"/>
          <p:cNvSpPr>
            <a:spLocks noGrp="1"/>
          </p:cNvSpPr>
          <p:nvPr>
            <p:ph idx="1"/>
          </p:nvPr>
        </p:nvSpPr>
        <p:spPr>
          <a:xfrm>
            <a:off x="609600" y="1981200"/>
            <a:ext cx="8001000" cy="4419600"/>
          </a:xfrm>
        </p:spPr>
        <p:txBody>
          <a:bodyPr>
            <a:normAutofit fontScale="85000" lnSpcReduction="20000"/>
          </a:bodyPr>
          <a:lstStyle/>
          <a:p>
            <a:pPr marL="0" indent="0">
              <a:buNone/>
            </a:pPr>
            <a:r>
              <a:rPr lang="en-US" dirty="0"/>
              <a:t>Comes to school without homework</a:t>
            </a:r>
          </a:p>
          <a:p>
            <a:pPr marL="457200" lvl="1" indent="0">
              <a:buNone/>
            </a:pPr>
            <a:r>
              <a:rPr lang="en-US" i="1" dirty="0">
                <a:solidFill>
                  <a:schemeClr val="accent2"/>
                </a:solidFill>
              </a:rPr>
              <a:t>Math teacher gave extra time to do homework and offered 1:1 help if he needed it</a:t>
            </a:r>
          </a:p>
          <a:p>
            <a:pPr marL="0" indent="0">
              <a:buNone/>
            </a:pPr>
            <a:r>
              <a:rPr lang="en-US" dirty="0"/>
              <a:t>Fell asleep in class</a:t>
            </a:r>
          </a:p>
          <a:p>
            <a:pPr marL="457200" lvl="1" indent="0">
              <a:buNone/>
            </a:pPr>
            <a:r>
              <a:rPr lang="en-US" i="1" dirty="0">
                <a:solidFill>
                  <a:schemeClr val="accent2"/>
                </a:solidFill>
              </a:rPr>
              <a:t>Sent to the school nurse to get some rest</a:t>
            </a:r>
          </a:p>
          <a:p>
            <a:pPr marL="0" indent="0">
              <a:buNone/>
            </a:pPr>
            <a:r>
              <a:rPr lang="en-US" dirty="0"/>
              <a:t>Got into a scuffle at lunch</a:t>
            </a:r>
          </a:p>
          <a:p>
            <a:pPr marL="457200" lvl="1" indent="0">
              <a:buNone/>
            </a:pPr>
            <a:r>
              <a:rPr lang="en-US" i="1" dirty="0">
                <a:solidFill>
                  <a:schemeClr val="accent2"/>
                </a:solidFill>
              </a:rPr>
              <a:t>There was no scuffle because he was rested and supported throughout the morning.  He had a good lunch with no issues</a:t>
            </a:r>
          </a:p>
          <a:p>
            <a:pPr marL="0" indent="0">
              <a:buNone/>
            </a:pPr>
            <a:r>
              <a:rPr lang="en-US" dirty="0"/>
              <a:t>Didn’t bring permission slip for field trip</a:t>
            </a:r>
          </a:p>
          <a:p>
            <a:pPr marL="457200" lvl="1" indent="0">
              <a:buNone/>
            </a:pPr>
            <a:r>
              <a:rPr lang="en-US" i="1" dirty="0">
                <a:solidFill>
                  <a:schemeClr val="accent2"/>
                </a:solidFill>
              </a:rPr>
              <a:t>Homeroom teacher made a phone call to his family and got verbal permission over the phone</a:t>
            </a:r>
            <a:endParaRPr lang="en-US" dirty="0">
              <a:solidFill>
                <a:schemeClr val="accent2"/>
              </a:solidFill>
            </a:endParaRPr>
          </a:p>
        </p:txBody>
      </p:sp>
    </p:spTree>
    <p:extLst>
      <p:ext uri="{BB962C8B-B14F-4D97-AF65-F5344CB8AC3E}">
        <p14:creationId xmlns:p14="http://schemas.microsoft.com/office/powerpoint/2010/main" val="951321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4419600"/>
            <a:ext cx="7620000" cy="1600200"/>
          </a:xfrm>
        </p:spPr>
        <p:txBody>
          <a:bodyPr>
            <a:normAutofit/>
          </a:bodyPr>
          <a:lstStyle/>
          <a:p>
            <a:r>
              <a:rPr lang="en-US" b="1" dirty="0">
                <a:solidFill>
                  <a:srgbClr val="0070C0"/>
                </a:solidFill>
              </a:rPr>
              <a:t>May 14, 2019</a:t>
            </a:r>
          </a:p>
          <a:p>
            <a:r>
              <a:rPr lang="en-US" b="1" dirty="0">
                <a:solidFill>
                  <a:srgbClr val="0070C0"/>
                </a:solidFill>
              </a:rPr>
              <a:t>Take Care Delaware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1143000"/>
            <a:ext cx="2475781" cy="2624328"/>
          </a:xfrm>
          <a:prstGeom prst="rect">
            <a:avLst/>
          </a:prstGeom>
        </p:spPr>
      </p:pic>
    </p:spTree>
    <p:extLst>
      <p:ext uri="{BB962C8B-B14F-4D97-AF65-F5344CB8AC3E}">
        <p14:creationId xmlns:p14="http://schemas.microsoft.com/office/powerpoint/2010/main" val="2972231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Take Care Delaware</a:t>
            </a:r>
          </a:p>
        </p:txBody>
      </p:sp>
      <p:sp>
        <p:nvSpPr>
          <p:cNvPr id="3" name="Content Placeholder 2"/>
          <p:cNvSpPr>
            <a:spLocks noGrp="1"/>
          </p:cNvSpPr>
          <p:nvPr>
            <p:ph idx="1"/>
          </p:nvPr>
        </p:nvSpPr>
        <p:spPr>
          <a:xfrm>
            <a:off x="533400" y="2133600"/>
            <a:ext cx="8229600" cy="2819400"/>
          </a:xfrm>
        </p:spPr>
        <p:txBody>
          <a:bodyPr/>
          <a:lstStyle/>
          <a:p>
            <a:r>
              <a:rPr lang="en-US" dirty="0"/>
              <a:t>Does not excuse bad behavior</a:t>
            </a:r>
          </a:p>
          <a:p>
            <a:r>
              <a:rPr lang="en-US" dirty="0"/>
              <a:t>Children are still accountable for their actions</a:t>
            </a:r>
          </a:p>
          <a:p>
            <a:r>
              <a:rPr lang="en-US" dirty="0"/>
              <a:t>TCD seeks to provide students with tools and skills to appropriately respond in an acceptable manner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6130" y="4648200"/>
            <a:ext cx="2562225" cy="1781175"/>
          </a:xfrm>
          <a:prstGeom prst="rect">
            <a:avLst/>
          </a:prstGeom>
        </p:spPr>
      </p:pic>
    </p:spTree>
    <p:extLst>
      <p:ext uri="{BB962C8B-B14F-4D97-AF65-F5344CB8AC3E}">
        <p14:creationId xmlns:p14="http://schemas.microsoft.com/office/powerpoint/2010/main" val="997359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328928"/>
            <a:ext cx="6477000" cy="1143000"/>
          </a:xfrm>
        </p:spPr>
        <p:txBody>
          <a:bodyPr/>
          <a:lstStyle/>
          <a:p>
            <a:r>
              <a:rPr lang="en-US" b="1" dirty="0">
                <a:solidFill>
                  <a:srgbClr val="92D050"/>
                </a:solidFill>
              </a:rPr>
              <a:t>TCD In Summary</a:t>
            </a:r>
          </a:p>
        </p:txBody>
      </p:sp>
      <p:sp>
        <p:nvSpPr>
          <p:cNvPr id="4" name="Content Placeholder 3"/>
          <p:cNvSpPr>
            <a:spLocks noGrp="1"/>
          </p:cNvSpPr>
          <p:nvPr>
            <p:ph sz="quarter" idx="4294967295"/>
          </p:nvPr>
        </p:nvSpPr>
        <p:spPr>
          <a:xfrm>
            <a:off x="1295400" y="2667000"/>
            <a:ext cx="6550152" cy="3602736"/>
          </a:xfrm>
          <a:prstGeom prst="rect">
            <a:avLst/>
          </a:prstGeom>
        </p:spPr>
        <p:txBody>
          <a:bodyPr/>
          <a:lstStyle/>
          <a:p>
            <a:r>
              <a:rPr lang="en-US" dirty="0"/>
              <a:t>Identifies the kids most at risk</a:t>
            </a:r>
          </a:p>
          <a:p>
            <a:r>
              <a:rPr lang="en-US" dirty="0"/>
              <a:t>Provides teachers with a heads up</a:t>
            </a:r>
          </a:p>
          <a:p>
            <a:r>
              <a:rPr lang="en-US" dirty="0"/>
              <a:t>Connects children with accessible mental health services if needed</a:t>
            </a:r>
          </a:p>
          <a:p>
            <a:r>
              <a:rPr lang="en-US" dirty="0"/>
              <a:t> Strengthens and improves relationships in the community.</a:t>
            </a:r>
          </a:p>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685800"/>
            <a:ext cx="1685026" cy="1786128"/>
          </a:xfrm>
          <a:prstGeom prst="rect">
            <a:avLst/>
          </a:prstGeom>
        </p:spPr>
      </p:pic>
    </p:spTree>
    <p:extLst>
      <p:ext uri="{BB962C8B-B14F-4D97-AF65-F5344CB8AC3E}">
        <p14:creationId xmlns:p14="http://schemas.microsoft.com/office/powerpoint/2010/main" val="976931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idx="1"/>
          </p:nvPr>
        </p:nvSpPr>
        <p:spPr>
          <a:xfrm>
            <a:off x="503238" y="530225"/>
            <a:ext cx="8183562" cy="5565775"/>
          </a:xfrm>
        </p:spPr>
        <p:txBody>
          <a:bodyPr>
            <a:normAutofit fontScale="97500"/>
          </a:bodyPr>
          <a:lstStyle/>
          <a:p>
            <a:pPr marL="0" indent="0" algn="ctr">
              <a:buFont typeface="Wingdings 2" pitchFamily="18" charset="2"/>
              <a:buNone/>
              <a:defRPr/>
            </a:pPr>
            <a:endParaRPr lang="en-US" sz="5400" b="1" dirty="0">
              <a:solidFill>
                <a:schemeClr val="accent4"/>
              </a:solidFill>
            </a:endParaRPr>
          </a:p>
          <a:p>
            <a:pPr marL="0" indent="0" algn="ctr">
              <a:buNone/>
              <a:defRPr/>
            </a:pPr>
            <a:r>
              <a:rPr lang="en-US" sz="4100" b="1" dirty="0">
                <a:solidFill>
                  <a:srgbClr val="0070C0"/>
                </a:solidFill>
                <a:latin typeface="+mj-lt"/>
              </a:rPr>
              <a:t>Let’s Make Take Care Delaware Successful in Our Community!</a:t>
            </a:r>
          </a:p>
          <a:p>
            <a:pPr marL="0" indent="0" algn="ctr">
              <a:buNone/>
              <a:defRPr/>
            </a:pPr>
            <a:endParaRPr lang="en-US" sz="900" b="1" dirty="0">
              <a:solidFill>
                <a:srgbClr val="0070C0"/>
              </a:solidFill>
              <a:latin typeface="+mj-lt"/>
            </a:endParaRPr>
          </a:p>
          <a:p>
            <a:pPr marL="0" indent="0" algn="ctr">
              <a:buNone/>
              <a:defRPr/>
            </a:pPr>
            <a:r>
              <a:rPr lang="en-US" sz="5400" b="1" dirty="0">
                <a:solidFill>
                  <a:srgbClr val="00B050"/>
                </a:solidFill>
                <a:latin typeface="+mj-lt"/>
              </a:rPr>
              <a:t>QUESTIONS?</a:t>
            </a:r>
          </a:p>
          <a:p>
            <a:pPr marL="0" indent="0" algn="ctr">
              <a:buFont typeface="Wingdings 2" pitchFamily="18" charset="2"/>
              <a:buNone/>
              <a:defRPr/>
            </a:pPr>
            <a:endParaRPr lang="en-US" sz="5400" b="1" dirty="0">
              <a:solidFill>
                <a:schemeClr val="accent4"/>
              </a:solidFill>
            </a:endParaRPr>
          </a:p>
          <a:p>
            <a:pPr marL="0" indent="0" algn="ctr">
              <a:buFont typeface="Wingdings 2" pitchFamily="18" charset="2"/>
              <a:buNone/>
              <a:defRPr/>
            </a:pPr>
            <a:endParaRPr lang="en-US" sz="5400" b="1" dirty="0">
              <a:solidFill>
                <a:schemeClr val="accent4"/>
              </a:solidFill>
            </a:endParaRPr>
          </a:p>
          <a:p>
            <a:pPr marL="0" indent="0" algn="ctr">
              <a:buFont typeface="Wingdings 2" pitchFamily="18" charset="2"/>
              <a:buNone/>
              <a:defRPr/>
            </a:pPr>
            <a:endParaRPr lang="en-US" sz="5400" b="1" dirty="0">
              <a:solidFill>
                <a:schemeClr val="accent4"/>
              </a:solidFill>
            </a:endParaRPr>
          </a:p>
          <a:p>
            <a:pPr marL="0" indent="0" algn="ctr">
              <a:buFont typeface="Wingdings 2" pitchFamily="18" charset="2"/>
              <a:buNone/>
              <a:defRPr/>
            </a:pPr>
            <a:endParaRPr lang="en-US" sz="1800" dirty="0"/>
          </a:p>
          <a:p>
            <a:pPr marL="0" indent="0" algn="ctr">
              <a:buFont typeface="Wingdings 2" pitchFamily="18" charset="2"/>
              <a:buNone/>
              <a:defRPr/>
            </a:pPr>
            <a:endParaRPr lang="en-US" sz="2500" dirty="0"/>
          </a:p>
        </p:txBody>
      </p:sp>
      <p:sp>
        <p:nvSpPr>
          <p:cNvPr id="3" name="Content Placeholder 2"/>
          <p:cNvSpPr txBox="1">
            <a:spLocks/>
          </p:cNvSpPr>
          <p:nvPr/>
        </p:nvSpPr>
        <p:spPr>
          <a:xfrm>
            <a:off x="2133600" y="4135192"/>
            <a:ext cx="5334000" cy="180840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dirty="0">
                <a:latin typeface="+mj-lt"/>
              </a:rPr>
              <a:t>Patricia Chapman</a:t>
            </a:r>
          </a:p>
          <a:p>
            <a:pPr marL="0" indent="0" algn="ctr">
              <a:spcBef>
                <a:spcPts val="0"/>
              </a:spcBef>
              <a:buFont typeface="Arial" panose="020B0604020202020204" pitchFamily="34" charset="0"/>
              <a:buNone/>
            </a:pPr>
            <a:r>
              <a:rPr lang="en-US" dirty="0"/>
              <a:t>(302)892-6422</a:t>
            </a:r>
            <a:endParaRPr lang="en-US" dirty="0">
              <a:solidFill>
                <a:srgbClr val="FF0000"/>
              </a:solidFill>
              <a:latin typeface="+mj-lt"/>
              <a:hlinkClick r:id="" action="ppaction://noaction"/>
            </a:endParaRPr>
          </a:p>
          <a:p>
            <a:pPr marL="0" indent="0" algn="ctr">
              <a:spcBef>
                <a:spcPts val="0"/>
              </a:spcBef>
              <a:buFont typeface="Arial" panose="020B0604020202020204" pitchFamily="34" charset="0"/>
              <a:buNone/>
            </a:pPr>
            <a:r>
              <a:rPr lang="en-US" dirty="0">
                <a:solidFill>
                  <a:srgbClr val="FF0000"/>
                </a:solidFill>
                <a:latin typeface="+mj-lt"/>
              </a:rPr>
              <a:t>Patricia.Chapman@delaware.gov</a:t>
            </a:r>
          </a:p>
          <a:p>
            <a:pPr marL="0" indent="0" algn="ctr">
              <a:spcBef>
                <a:spcPts val="0"/>
              </a:spcBef>
              <a:buFont typeface="Arial" panose="020B0604020202020204" pitchFamily="34" charset="0"/>
              <a:buNone/>
            </a:pPr>
            <a:r>
              <a:rPr lang="en-US" dirty="0">
                <a:hlinkClick r:id="rId3"/>
              </a:rPr>
              <a:t>TCD Coordinator </a:t>
            </a:r>
          </a:p>
          <a:p>
            <a:pPr marL="0" indent="0" algn="ctr">
              <a:spcBef>
                <a:spcPts val="0"/>
              </a:spcBef>
              <a:buFont typeface="Arial" panose="020B0604020202020204" pitchFamily="34" charset="0"/>
              <a:buNone/>
            </a:pPr>
            <a:endParaRPr lang="en-US" sz="2000" dirty="0">
              <a:latin typeface="+mj-lt"/>
            </a:endParaRPr>
          </a:p>
        </p:txBody>
      </p:sp>
    </p:spTree>
    <p:extLst>
      <p:ext uri="{BB962C8B-B14F-4D97-AF65-F5344CB8AC3E}">
        <p14:creationId xmlns:p14="http://schemas.microsoft.com/office/powerpoint/2010/main" val="5505923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91418" y="2209024"/>
            <a:ext cx="5783400" cy="1457400"/>
          </a:xfrm>
          <a:prstGeom prst="rect">
            <a:avLst/>
          </a:prstGeom>
        </p:spPr>
        <p:txBody>
          <a:bodyPr spcFirstLastPara="1" vert="horz" wrap="square" lIns="91425" tIns="91425" rIns="91425" bIns="91425" rtlCol="0" anchor="b" anchorCtr="0">
            <a:noAutofit/>
          </a:bodyPr>
          <a:lstStyle/>
          <a:p>
            <a:br>
              <a:rPr lang="en-US" sz="3600" b="1" dirty="0"/>
            </a:br>
            <a:br>
              <a:rPr lang="en-US" sz="3600" b="1" dirty="0"/>
            </a:br>
            <a:r>
              <a:rPr lang="en-US" sz="3600" b="1" dirty="0"/>
              <a:t>Creating Success with </a:t>
            </a:r>
            <a:br>
              <a:rPr lang="en-US" sz="3600" b="1" dirty="0"/>
            </a:br>
            <a:r>
              <a:rPr lang="en-US" sz="3600" b="1" dirty="0"/>
              <a:t>Whole Child Learning</a:t>
            </a:r>
            <a:br>
              <a:rPr lang="en-US" dirty="0"/>
            </a:br>
            <a:endParaRPr b="1" dirty="0"/>
          </a:p>
        </p:txBody>
      </p:sp>
      <p:sp>
        <p:nvSpPr>
          <p:cNvPr id="64" name="Google Shape;64;p13"/>
          <p:cNvSpPr txBox="1">
            <a:spLocks noGrp="1"/>
          </p:cNvSpPr>
          <p:nvPr>
            <p:ph type="subTitle" idx="1"/>
          </p:nvPr>
        </p:nvSpPr>
        <p:spPr>
          <a:xfrm>
            <a:off x="4296151" y="4276024"/>
            <a:ext cx="5783400" cy="909000"/>
          </a:xfrm>
          <a:prstGeom prst="rect">
            <a:avLst/>
          </a:prstGeom>
        </p:spPr>
        <p:txBody>
          <a:bodyPr spcFirstLastPara="1" vert="horz" wrap="square" lIns="91425" tIns="91425" rIns="91425" bIns="91425" rtlCol="0" anchor="t" anchorCtr="0">
            <a:noAutofit/>
          </a:bodyPr>
          <a:lstStyle/>
          <a:p>
            <a:pPr algn="l">
              <a:spcBef>
                <a:spcPts val="0"/>
              </a:spcBef>
            </a:pPr>
            <a:r>
              <a:rPr lang="en-US" sz="1800" dirty="0">
                <a:solidFill>
                  <a:schemeClr val="dk1"/>
                </a:solidFill>
              </a:rPr>
              <a:t>Teri Lawler, MA</a:t>
            </a:r>
          </a:p>
          <a:p>
            <a:pPr algn="l">
              <a:spcBef>
                <a:spcPts val="0"/>
              </a:spcBef>
            </a:pPr>
            <a:r>
              <a:rPr lang="en-US" sz="1800" dirty="0">
                <a:solidFill>
                  <a:schemeClr val="dk1"/>
                </a:solidFill>
              </a:rPr>
              <a:t>Education Associate, TIP-SEL</a:t>
            </a:r>
          </a:p>
          <a:p>
            <a:pPr algn="l">
              <a:spcBef>
                <a:spcPts val="0"/>
              </a:spcBef>
            </a:pPr>
            <a:r>
              <a:rPr lang="en-US" sz="1800" dirty="0">
                <a:solidFill>
                  <a:schemeClr val="dk1"/>
                </a:solidFill>
              </a:rPr>
              <a:t>Delaware Dept. of Education</a:t>
            </a:r>
            <a:endParaRPr sz="1800" dirty="0">
              <a:solidFill>
                <a:schemeClr val="dk1"/>
              </a:solidFill>
            </a:endParaRPr>
          </a:p>
        </p:txBody>
      </p:sp>
    </p:spTree>
    <p:extLst>
      <p:ext uri="{BB962C8B-B14F-4D97-AF65-F5344CB8AC3E}">
        <p14:creationId xmlns:p14="http://schemas.microsoft.com/office/powerpoint/2010/main" val="14344771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992606"/>
            <a:ext cx="7543800" cy="857250"/>
          </a:xfrm>
        </p:spPr>
        <p:txBody>
          <a:bodyPr/>
          <a:lstStyle/>
          <a:p>
            <a:pPr algn="l"/>
            <a:r>
              <a:rPr lang="en-US" b="1" dirty="0"/>
              <a:t>Trauma and Toxic Stress</a:t>
            </a:r>
          </a:p>
        </p:txBody>
      </p:sp>
      <p:sp>
        <p:nvSpPr>
          <p:cNvPr id="5" name="Content Placeholder 2"/>
          <p:cNvSpPr txBox="1">
            <a:spLocks/>
          </p:cNvSpPr>
          <p:nvPr/>
        </p:nvSpPr>
        <p:spPr>
          <a:xfrm>
            <a:off x="302005" y="2400300"/>
            <a:ext cx="8514824" cy="3364511"/>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0">
              <a:buNone/>
            </a:pPr>
            <a:r>
              <a:rPr lang="en-US" sz="3300" dirty="0">
                <a:latin typeface="Calibri" panose="020F0502020204030204" pitchFamily="34" charset="0"/>
              </a:rPr>
              <a:t>Childhood trauma and toxic stress are a national health crisis that impedes brain development, leaving children emotionally dysregulated and unable to learn.</a:t>
            </a:r>
          </a:p>
          <a:p>
            <a:pPr lvl="1">
              <a:buFont typeface="Arial" panose="020B0604020202020204" pitchFamily="34" charset="0"/>
              <a:buChar char="•"/>
            </a:pPr>
            <a:endParaRPr lang="en-US" sz="3300" dirty="0">
              <a:latin typeface="Calibri" panose="020F0502020204030204" pitchFamily="34" charset="0"/>
            </a:endParaRPr>
          </a:p>
          <a:p>
            <a:pPr lvl="1">
              <a:buFont typeface="Arial" panose="020B0604020202020204" pitchFamily="34" charset="0"/>
              <a:buChar char="•"/>
            </a:pPr>
            <a:endParaRPr lang="en-US" sz="3300" dirty="0">
              <a:latin typeface="Calibri" panose="020F0502020204030204" pitchFamily="34" charset="0"/>
            </a:endParaRPr>
          </a:p>
          <a:p>
            <a:pPr marL="342900" lvl="1" indent="0">
              <a:buNone/>
            </a:pPr>
            <a:endParaRPr lang="en-US" sz="2100" dirty="0">
              <a:latin typeface="Calibri" panose="020F0502020204030204" pitchFamily="34" charset="0"/>
            </a:endParaRPr>
          </a:p>
          <a:p>
            <a:pPr marL="342900" lvl="1" indent="0">
              <a:buNone/>
            </a:pPr>
            <a:endParaRPr lang="en-US" sz="2100" dirty="0">
              <a:latin typeface="Calibri" panose="020F0502020204030204" pitchFamily="34" charset="0"/>
            </a:endParaRPr>
          </a:p>
          <a:p>
            <a:pPr lvl="1">
              <a:buFont typeface="Arial" panose="020B0604020202020204" pitchFamily="34" charset="0"/>
              <a:buChar char="•"/>
            </a:pPr>
            <a:endParaRPr lang="en-US" sz="2100" dirty="0">
              <a:latin typeface="Calibri" panose="020F0502020204030204" pitchFamily="34" charset="0"/>
            </a:endParaRPr>
          </a:p>
          <a:p>
            <a:pPr marL="685800" lvl="2" indent="0">
              <a:buNone/>
            </a:pPr>
            <a:endParaRPr lang="en-US" sz="1800" dirty="0"/>
          </a:p>
          <a:p>
            <a:endParaRPr lang="en-US" sz="2400" dirty="0"/>
          </a:p>
        </p:txBody>
      </p:sp>
    </p:spTree>
    <p:extLst>
      <p:ext uri="{BB962C8B-B14F-4D97-AF65-F5344CB8AC3E}">
        <p14:creationId xmlns:p14="http://schemas.microsoft.com/office/powerpoint/2010/main" val="3501907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2422" t="754" r="8983" b="13435"/>
          <a:stretch/>
        </p:blipFill>
        <p:spPr>
          <a:xfrm>
            <a:off x="503340" y="857252"/>
            <a:ext cx="8003097" cy="5077922"/>
          </a:xfrm>
          <a:prstGeom prst="rect">
            <a:avLst/>
          </a:prstGeom>
        </p:spPr>
      </p:pic>
    </p:spTree>
    <p:extLst>
      <p:ext uri="{BB962C8B-B14F-4D97-AF65-F5344CB8AC3E}">
        <p14:creationId xmlns:p14="http://schemas.microsoft.com/office/powerpoint/2010/main" val="190624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1" name="Google Shape;91;p17"/>
          <p:cNvPicPr preferRelativeResize="0"/>
          <p:nvPr/>
        </p:nvPicPr>
        <p:blipFill>
          <a:blip r:embed="rId3">
            <a:alphaModFix/>
          </a:blip>
          <a:stretch>
            <a:fillRect/>
          </a:stretch>
        </p:blipFill>
        <p:spPr>
          <a:xfrm>
            <a:off x="581927" y="953676"/>
            <a:ext cx="7977930" cy="4924337"/>
          </a:xfrm>
          <a:prstGeom prst="rect">
            <a:avLst/>
          </a:prstGeom>
          <a:noFill/>
          <a:ln>
            <a:noFill/>
          </a:ln>
        </p:spPr>
      </p:pic>
    </p:spTree>
    <p:extLst>
      <p:ext uri="{BB962C8B-B14F-4D97-AF65-F5344CB8AC3E}">
        <p14:creationId xmlns:p14="http://schemas.microsoft.com/office/powerpoint/2010/main" val="5712161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4"/>
          <p:cNvSpPr txBox="1">
            <a:spLocks noGrp="1"/>
          </p:cNvSpPr>
          <p:nvPr>
            <p:ph type="title"/>
          </p:nvPr>
        </p:nvSpPr>
        <p:spPr>
          <a:xfrm>
            <a:off x="126125" y="1309195"/>
            <a:ext cx="4133802" cy="2742729"/>
          </a:xfrm>
          <a:prstGeom prst="rect">
            <a:avLst/>
          </a:prstGeom>
        </p:spPr>
        <p:txBody>
          <a:bodyPr spcFirstLastPara="1" vert="horz" wrap="square" lIns="91425" tIns="91425" rIns="91425" bIns="91425" rtlCol="0" anchor="b" anchorCtr="0">
            <a:noAutofit/>
          </a:bodyPr>
          <a:lstStyle/>
          <a:p>
            <a:r>
              <a:rPr lang="en-US" sz="2800" dirty="0"/>
              <a:t>Compassionate </a:t>
            </a:r>
            <a:r>
              <a:rPr lang="en" sz="2800" dirty="0"/>
              <a:t>Schools Start-Up Guide: </a:t>
            </a:r>
            <a:br>
              <a:rPr lang="en" sz="2800" dirty="0"/>
            </a:br>
            <a:r>
              <a:rPr lang="en" sz="2800" i="1" dirty="0"/>
              <a:t>Mapping the Journey</a:t>
            </a:r>
            <a:endParaRPr sz="2800" i="1" dirty="0"/>
          </a:p>
        </p:txBody>
      </p:sp>
      <p:pic>
        <p:nvPicPr>
          <p:cNvPr id="179" name="Google Shape;179;p24"/>
          <p:cNvPicPr preferRelativeResize="0"/>
          <p:nvPr/>
        </p:nvPicPr>
        <p:blipFill>
          <a:blip r:embed="rId3">
            <a:alphaModFix/>
          </a:blip>
          <a:stretch>
            <a:fillRect/>
          </a:stretch>
        </p:blipFill>
        <p:spPr>
          <a:xfrm>
            <a:off x="4615526" y="1089301"/>
            <a:ext cx="4528475" cy="4528475"/>
          </a:xfrm>
          <a:prstGeom prst="rect">
            <a:avLst/>
          </a:prstGeom>
          <a:noFill/>
          <a:ln>
            <a:noFill/>
          </a:ln>
        </p:spPr>
      </p:pic>
    </p:spTree>
    <p:extLst>
      <p:ext uri="{BB962C8B-B14F-4D97-AF65-F5344CB8AC3E}">
        <p14:creationId xmlns:p14="http://schemas.microsoft.com/office/powerpoint/2010/main" val="41525514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906A5-D89D-44A8-87DC-7A85ADE72601}"/>
              </a:ext>
            </a:extLst>
          </p:cNvPr>
          <p:cNvSpPr>
            <a:spLocks noGrp="1"/>
          </p:cNvSpPr>
          <p:nvPr>
            <p:ph type="title"/>
          </p:nvPr>
        </p:nvSpPr>
        <p:spPr>
          <a:xfrm>
            <a:off x="580694" y="857251"/>
            <a:ext cx="6859785" cy="819150"/>
          </a:xfrm>
        </p:spPr>
        <p:txBody>
          <a:bodyPr/>
          <a:lstStyle/>
          <a:p>
            <a:r>
              <a:rPr lang="en-US" b="1" dirty="0">
                <a:solidFill>
                  <a:schemeClr val="accent1">
                    <a:lumMod val="75000"/>
                  </a:schemeClr>
                </a:solidFill>
              </a:rPr>
              <a:t>       </a:t>
            </a:r>
            <a:r>
              <a:rPr lang="en-US" b="1" dirty="0">
                <a:solidFill>
                  <a:schemeClr val="tx1"/>
                </a:solidFill>
              </a:rPr>
              <a:t>Rodel Teacher Council</a:t>
            </a:r>
          </a:p>
        </p:txBody>
      </p:sp>
      <p:sp>
        <p:nvSpPr>
          <p:cNvPr id="4" name="TextBox 3">
            <a:extLst>
              <a:ext uri="{FF2B5EF4-FFF2-40B4-BE49-F238E27FC236}">
                <a16:creationId xmlns:a16="http://schemas.microsoft.com/office/drawing/2014/main" id="{1FF5DA3A-D7D4-124D-9154-90FD4CB380DC}"/>
              </a:ext>
            </a:extLst>
          </p:cNvPr>
          <p:cNvSpPr txBox="1"/>
          <p:nvPr/>
        </p:nvSpPr>
        <p:spPr>
          <a:xfrm>
            <a:off x="-2086452" y="866434"/>
            <a:ext cx="1929289" cy="1061829"/>
          </a:xfrm>
          <a:prstGeom prst="rect">
            <a:avLst/>
          </a:prstGeom>
          <a:solidFill>
            <a:schemeClr val="accent2"/>
          </a:solidFill>
        </p:spPr>
        <p:txBody>
          <a:bodyPr wrap="square" rtlCol="0">
            <a:spAutoFit/>
          </a:bodyPr>
          <a:lstStyle/>
          <a:p>
            <a:r>
              <a:rPr lang="en-US" sz="1050" dirty="0"/>
              <a:t>Quick snap shot of what your aims and objectives have been and where you plan to go</a:t>
            </a:r>
          </a:p>
          <a:p>
            <a:pPr marL="214313" indent="-214313">
              <a:buFontTx/>
              <a:buChar char="-"/>
            </a:pPr>
            <a:endParaRPr lang="en-US" sz="1050" dirty="0"/>
          </a:p>
          <a:p>
            <a:pPr marL="214313" indent="-214313">
              <a:buFontTx/>
              <a:buChar char="-"/>
            </a:pPr>
            <a:endParaRPr lang="en-US" sz="1050" dirty="0"/>
          </a:p>
          <a:p>
            <a:pPr marL="214313" indent="-214313">
              <a:buFontTx/>
              <a:buChar char="-"/>
            </a:pPr>
            <a:endParaRPr lang="en-US" sz="1050" dirty="0"/>
          </a:p>
        </p:txBody>
      </p:sp>
      <p:graphicFrame>
        <p:nvGraphicFramePr>
          <p:cNvPr id="6" name="Table 5"/>
          <p:cNvGraphicFramePr>
            <a:graphicFrameLocks noGrp="1"/>
          </p:cNvGraphicFramePr>
          <p:nvPr>
            <p:extLst>
              <p:ext uri="{D42A27DB-BD31-4B8C-83A1-F6EECF244321}">
                <p14:modId xmlns:p14="http://schemas.microsoft.com/office/powerpoint/2010/main" val="1358068093"/>
              </p:ext>
            </p:extLst>
          </p:nvPr>
        </p:nvGraphicFramePr>
        <p:xfrm>
          <a:off x="1012373" y="1752600"/>
          <a:ext cx="7491521" cy="4714365"/>
        </p:xfrm>
        <a:graphic>
          <a:graphicData uri="http://schemas.openxmlformats.org/drawingml/2006/table">
            <a:tbl>
              <a:tblPr firstRow="1" firstCol="1" bandRow="1"/>
              <a:tblGrid>
                <a:gridCol w="7491521">
                  <a:extLst>
                    <a:ext uri="{9D8B030D-6E8A-4147-A177-3AD203B41FA5}">
                      <a16:colId xmlns:a16="http://schemas.microsoft.com/office/drawing/2014/main" val="1623716310"/>
                    </a:ext>
                  </a:extLst>
                </a:gridCol>
              </a:tblGrid>
              <a:tr h="4714365">
                <a:tc>
                  <a:txBody>
                    <a:bodyPr/>
                    <a:lstStyle/>
                    <a:p>
                      <a:pPr marL="0" marR="0" lvl="0" indent="0" fontAlgn="base">
                        <a:lnSpc>
                          <a:spcPct val="107000"/>
                        </a:lnSpc>
                        <a:spcBef>
                          <a:spcPts val="0"/>
                        </a:spcBef>
                        <a:spcAft>
                          <a:spcPts val="0"/>
                        </a:spcAft>
                        <a:buSzPts val="1000"/>
                        <a:buFont typeface="+mj-lt"/>
                        <a:buNone/>
                        <a:tabLst>
                          <a:tab pos="457200" algn="l"/>
                        </a:tabLst>
                      </a:pPr>
                      <a:endPar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514350" marR="0" lvl="0" indent="-514350" fontAlgn="base">
                        <a:lnSpc>
                          <a:spcPct val="107000"/>
                        </a:lnSpc>
                        <a:spcBef>
                          <a:spcPts val="0"/>
                        </a:spcBef>
                        <a:spcAft>
                          <a:spcPts val="0"/>
                        </a:spcAft>
                        <a:buSzPts val="1000"/>
                        <a:buFont typeface="Wingdings" panose="05000000000000000000" pitchFamily="2" charset="2"/>
                        <a:buChar char="Ø"/>
                        <a:tabLst>
                          <a:tab pos="457200" algn="l"/>
                        </a:tabLst>
                      </a:pPr>
                      <a:r>
                        <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Landscape analysis completed with</a:t>
                      </a:r>
                      <a:r>
                        <a:rPr lang="en-US" sz="1400" b="1"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the support of the Rodel Foundation’s Teacher Council.</a:t>
                      </a:r>
                    </a:p>
                    <a:p>
                      <a:pPr marL="514350" marR="0" lvl="0" indent="-514350" fontAlgn="base">
                        <a:lnSpc>
                          <a:spcPct val="107000"/>
                        </a:lnSpc>
                        <a:spcBef>
                          <a:spcPts val="0"/>
                        </a:spcBef>
                        <a:spcAft>
                          <a:spcPts val="0"/>
                        </a:spcAft>
                        <a:buSzPts val="1000"/>
                        <a:buFont typeface="Wingdings" panose="05000000000000000000" pitchFamily="2" charset="2"/>
                        <a:buChar char="Ø"/>
                        <a:tabLst>
                          <a:tab pos="457200" algn="l"/>
                        </a:tabLst>
                      </a:pP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514350" marR="0" lvl="0" indent="-514350" fontAlgn="base">
                        <a:lnSpc>
                          <a:spcPct val="107000"/>
                        </a:lnSpc>
                        <a:spcBef>
                          <a:spcPts val="0"/>
                        </a:spcBef>
                        <a:spcAft>
                          <a:spcPts val="0"/>
                        </a:spcAft>
                        <a:buSzPts val="1000"/>
                        <a:buFont typeface="Wingdings" panose="05000000000000000000" pitchFamily="2" charset="2"/>
                        <a:buChar char="Ø"/>
                        <a:tabLst>
                          <a:tab pos="457200" algn="l"/>
                        </a:tabLst>
                      </a:pPr>
                      <a:r>
                        <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Grassroots effort comprised of public – private</a:t>
                      </a:r>
                      <a:r>
                        <a:rPr lang="en-US" sz="1400" b="1"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partners representing the education, youth-serving, and philanthropic</a:t>
                      </a:r>
                      <a:r>
                        <a:rPr lang="en-US" sz="1400" b="1"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communities</a:t>
                      </a:r>
                      <a:r>
                        <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p>
                      <a:pPr marL="457200" marR="0" lvl="0" indent="-457200" fontAlgn="base">
                        <a:lnSpc>
                          <a:spcPct val="107000"/>
                        </a:lnSpc>
                        <a:spcBef>
                          <a:spcPts val="0"/>
                        </a:spcBef>
                        <a:spcAft>
                          <a:spcPts val="0"/>
                        </a:spcAft>
                        <a:buSzPts val="1000"/>
                        <a:buFont typeface="Wingdings" panose="05000000000000000000" pitchFamily="2" charset="2"/>
                        <a:buChar char="Ø"/>
                        <a:tabLst>
                          <a:tab pos="457200" algn="l"/>
                        </a:tabLst>
                      </a:pP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514350" marR="0" lvl="0" indent="-514350" fontAlgn="base">
                        <a:lnSpc>
                          <a:spcPct val="107000"/>
                        </a:lnSpc>
                        <a:spcBef>
                          <a:spcPts val="0"/>
                        </a:spcBef>
                        <a:spcAft>
                          <a:spcPts val="0"/>
                        </a:spcAft>
                        <a:buSzPts val="1000"/>
                        <a:buFont typeface="Wingdings" panose="05000000000000000000" pitchFamily="2" charset="2"/>
                        <a:buChar char="Ø"/>
                        <a:tabLst>
                          <a:tab pos="457200" algn="l"/>
                        </a:tabLst>
                      </a:pPr>
                      <a:r>
                        <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Core team and cross sector steering</a:t>
                      </a:r>
                      <a:r>
                        <a:rPr lang="en-US" sz="1400" b="1"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committees meet monthly for problem solving and planning in consultation with CASEL national advisor.</a:t>
                      </a:r>
                    </a:p>
                    <a:p>
                      <a:pPr marL="457200" marR="0" lvl="0" indent="-457200" fontAlgn="base">
                        <a:lnSpc>
                          <a:spcPct val="107000"/>
                        </a:lnSpc>
                        <a:spcBef>
                          <a:spcPts val="0"/>
                        </a:spcBef>
                        <a:spcAft>
                          <a:spcPts val="0"/>
                        </a:spcAft>
                        <a:buSzPts val="1000"/>
                        <a:buFont typeface="Wingdings" panose="05000000000000000000" pitchFamily="2" charset="2"/>
                        <a:buChar char="Ø"/>
                        <a:tabLst>
                          <a:tab pos="457200" algn="l"/>
                        </a:tabLst>
                      </a:pPr>
                      <a:endParaRPr lang="en-US" sz="1400" b="1"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514350" marR="0" lvl="0" indent="-514350" fontAlgn="base">
                        <a:lnSpc>
                          <a:spcPct val="107000"/>
                        </a:lnSpc>
                        <a:spcBef>
                          <a:spcPts val="0"/>
                        </a:spcBef>
                        <a:spcAft>
                          <a:spcPts val="0"/>
                        </a:spcAft>
                        <a:buSzPts val="1000"/>
                        <a:buFont typeface="Wingdings" panose="05000000000000000000" pitchFamily="2" charset="2"/>
                        <a:buChar char="Ø"/>
                        <a:tabLst>
                          <a:tab pos="457200" algn="l"/>
                        </a:tabLst>
                      </a:pPr>
                      <a:r>
                        <a:rPr lang="en-US" sz="1400" b="1"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Alignment with other state priorities to enhance the MTSS framework, expand universal supports for academics and behavior, reduce barriers to learning for all students.</a:t>
                      </a:r>
                    </a:p>
                    <a:p>
                      <a:pPr marL="514350" marR="0" lvl="0" indent="-514350" fontAlgn="base">
                        <a:lnSpc>
                          <a:spcPct val="107000"/>
                        </a:lnSpc>
                        <a:spcBef>
                          <a:spcPts val="0"/>
                        </a:spcBef>
                        <a:spcAft>
                          <a:spcPts val="0"/>
                        </a:spcAft>
                        <a:buSzPts val="1000"/>
                        <a:buFont typeface="Wingdings" panose="05000000000000000000" pitchFamily="2" charset="2"/>
                        <a:buChar char="Ø"/>
                        <a:tabLst>
                          <a:tab pos="457200" algn="l"/>
                        </a:tabLst>
                      </a:pPr>
                      <a:endParaRPr lang="en-US" sz="1400" b="1"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514350" marR="0" lvl="0" indent="-514350" fontAlgn="base">
                        <a:lnSpc>
                          <a:spcPct val="107000"/>
                        </a:lnSpc>
                        <a:spcBef>
                          <a:spcPts val="0"/>
                        </a:spcBef>
                        <a:spcAft>
                          <a:spcPts val="0"/>
                        </a:spcAft>
                        <a:buSzPts val="1000"/>
                        <a:buFont typeface="Wingdings" panose="05000000000000000000" pitchFamily="2" charset="2"/>
                        <a:buChar char="Ø"/>
                        <a:tabLst>
                          <a:tab pos="457200" algn="l"/>
                        </a:tabLst>
                      </a:pPr>
                      <a:r>
                        <a:rPr lang="en-US" sz="1400" b="1"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DOE dedicated a position to building statewide capacity for trauma informed practices and social emotional learning in November 2018.</a:t>
                      </a:r>
                    </a:p>
                    <a:p>
                      <a:pPr marL="514350" marR="0" lvl="0" indent="-514350" fontAlgn="base">
                        <a:lnSpc>
                          <a:spcPct val="107000"/>
                        </a:lnSpc>
                        <a:spcBef>
                          <a:spcPts val="0"/>
                        </a:spcBef>
                        <a:spcAft>
                          <a:spcPts val="0"/>
                        </a:spcAft>
                        <a:buSzPts val="1000"/>
                        <a:buFont typeface="+mj-lt"/>
                        <a:buAutoNum type="arabicPeriod"/>
                        <a:tabLst>
                          <a:tab pos="457200" algn="l"/>
                        </a:tabLst>
                      </a:pPr>
                      <a:endParaRPr lang="en-US" sz="800" baseline="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514350" marR="0" lvl="0" indent="-514350" fontAlgn="base">
                        <a:lnSpc>
                          <a:spcPct val="107000"/>
                        </a:lnSpc>
                        <a:spcBef>
                          <a:spcPts val="0"/>
                        </a:spcBef>
                        <a:spcAft>
                          <a:spcPts val="0"/>
                        </a:spcAft>
                        <a:buSzPts val="1000"/>
                        <a:buFont typeface="+mj-lt"/>
                        <a:buAutoNum type="arabicPeriod"/>
                        <a:tabLst>
                          <a:tab pos="457200" algn="l"/>
                        </a:tabLst>
                      </a:pPr>
                      <a:endParaRPr lang="en-US" sz="1500" baseline="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514350" marR="0" lvl="0" indent="-514350" fontAlgn="base">
                        <a:lnSpc>
                          <a:spcPct val="107000"/>
                        </a:lnSpc>
                        <a:spcBef>
                          <a:spcPts val="0"/>
                        </a:spcBef>
                        <a:spcAft>
                          <a:spcPts val="0"/>
                        </a:spcAft>
                        <a:buSzPts val="1000"/>
                        <a:buFont typeface="+mj-lt"/>
                        <a:buAutoNum type="arabicPeriod"/>
                        <a:tabLst>
                          <a:tab pos="457200" algn="l"/>
                        </a:tabLst>
                      </a:pPr>
                      <a:endPar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27898"/>
                  </a:ext>
                </a:extLst>
              </a:tr>
            </a:tbl>
          </a:graphicData>
        </a:graphic>
      </p:graphicFrame>
      <p:sp>
        <p:nvSpPr>
          <p:cNvPr id="7" name="TextBox 6">
            <a:extLst>
              <a:ext uri="{FF2B5EF4-FFF2-40B4-BE49-F238E27FC236}">
                <a16:creationId xmlns:a16="http://schemas.microsoft.com/office/drawing/2014/main" id="{4F5D6156-8D82-814A-8CBB-EEC8135F20CD}"/>
              </a:ext>
            </a:extLst>
          </p:cNvPr>
          <p:cNvSpPr txBox="1"/>
          <p:nvPr/>
        </p:nvSpPr>
        <p:spPr>
          <a:xfrm>
            <a:off x="-2084071" y="857250"/>
            <a:ext cx="2012633" cy="3647152"/>
          </a:xfrm>
          <a:prstGeom prst="rect">
            <a:avLst/>
          </a:prstGeom>
          <a:solidFill>
            <a:schemeClr val="accent2"/>
          </a:solidFill>
        </p:spPr>
        <p:txBody>
          <a:bodyPr wrap="square" rtlCol="0">
            <a:spAutoFit/>
          </a:bodyPr>
          <a:lstStyle/>
          <a:p>
            <a:r>
              <a:rPr lang="en-US" sz="1050" dirty="0"/>
              <a:t>Celebrate and highlight something your state has done. You can use more than one slide for this.</a:t>
            </a:r>
          </a:p>
          <a:p>
            <a:endParaRPr lang="en-US" sz="1050" dirty="0"/>
          </a:p>
          <a:p>
            <a:r>
              <a:rPr lang="en-US" sz="1050" dirty="0"/>
              <a:t>Accomplishments/updates can include multiple things around any of your goals or can be about one specific thing (district-state partnerships): </a:t>
            </a:r>
          </a:p>
          <a:p>
            <a:pPr marL="214313" indent="-214313">
              <a:buFontTx/>
              <a:buChar char="-"/>
            </a:pPr>
            <a:r>
              <a:rPr lang="en-US" sz="1050" dirty="0"/>
              <a:t>competencies/frameworks</a:t>
            </a:r>
          </a:p>
          <a:p>
            <a:pPr marL="214313" indent="-214313">
              <a:buFontTx/>
              <a:buChar char="-"/>
            </a:pPr>
            <a:r>
              <a:rPr lang="en-US" sz="1050" dirty="0"/>
              <a:t>Guidance</a:t>
            </a:r>
          </a:p>
          <a:p>
            <a:pPr marL="214313" indent="-214313">
              <a:buFontTx/>
              <a:buChar char="-"/>
            </a:pPr>
            <a:r>
              <a:rPr lang="en-US" sz="1050" dirty="0"/>
              <a:t>Professional learning</a:t>
            </a:r>
          </a:p>
          <a:p>
            <a:pPr marL="214313" indent="-214313">
              <a:buFontTx/>
              <a:buChar char="-"/>
            </a:pPr>
            <a:r>
              <a:rPr lang="en-US" sz="1050" dirty="0"/>
              <a:t>Supporting/ connecting with districts</a:t>
            </a:r>
          </a:p>
          <a:p>
            <a:pPr marL="214313" indent="-214313">
              <a:buFontTx/>
              <a:buChar char="-"/>
            </a:pPr>
            <a:r>
              <a:rPr lang="en-US" sz="1050" dirty="0"/>
              <a:t>Assessment</a:t>
            </a:r>
          </a:p>
          <a:p>
            <a:pPr marL="214313" indent="-214313">
              <a:buFontTx/>
              <a:buChar char="-"/>
            </a:pPr>
            <a:r>
              <a:rPr lang="en-US" sz="1050" dirty="0"/>
              <a:t>Equity</a:t>
            </a:r>
          </a:p>
          <a:p>
            <a:pPr marL="214313" indent="-214313">
              <a:buFontTx/>
              <a:buChar char="-"/>
            </a:pPr>
            <a:r>
              <a:rPr lang="en-US" sz="1050" dirty="0"/>
              <a:t>Alignment with other Frameworks (MTSS, PBIS, Trauma-Informed) </a:t>
            </a:r>
          </a:p>
          <a:p>
            <a:pPr marL="214313" indent="-214313">
              <a:buFontTx/>
              <a:buChar char="-"/>
            </a:pPr>
            <a:r>
              <a:rPr lang="en-US" sz="1050" dirty="0"/>
              <a:t>Academic Integration</a:t>
            </a:r>
          </a:p>
          <a:p>
            <a:pPr marL="214313" indent="-214313">
              <a:buFontTx/>
              <a:buChar char="-"/>
            </a:pPr>
            <a:r>
              <a:rPr lang="en-US" sz="1050" dirty="0"/>
              <a:t>Adult SEL</a:t>
            </a:r>
          </a:p>
        </p:txBody>
      </p:sp>
    </p:spTree>
    <p:extLst>
      <p:ext uri="{BB962C8B-B14F-4D97-AF65-F5344CB8AC3E}">
        <p14:creationId xmlns:p14="http://schemas.microsoft.com/office/powerpoint/2010/main" val="107748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609600" y="1219200"/>
            <a:ext cx="8368200" cy="694575"/>
          </a:xfrm>
          <a:prstGeom prst="rect">
            <a:avLst/>
          </a:prstGeom>
        </p:spPr>
        <p:txBody>
          <a:bodyPr spcFirstLastPara="1" vert="horz" wrap="square" lIns="91425" tIns="91425" rIns="91425" bIns="91425" rtlCol="0" anchor="b" anchorCtr="0">
            <a:noAutofit/>
          </a:bodyPr>
          <a:lstStyle/>
          <a:p>
            <a:pPr algn="l"/>
            <a:r>
              <a:rPr lang="en" sz="3600" b="1" dirty="0"/>
              <a:t>Delaware by the Numbers</a:t>
            </a:r>
            <a:endParaRPr sz="3600" b="1" dirty="0"/>
          </a:p>
        </p:txBody>
      </p:sp>
      <p:graphicFrame>
        <p:nvGraphicFramePr>
          <p:cNvPr id="84" name="Google Shape;84;p16"/>
          <p:cNvGraphicFramePr/>
          <p:nvPr>
            <p:extLst>
              <p:ext uri="{D42A27DB-BD31-4B8C-83A1-F6EECF244321}">
                <p14:modId xmlns:p14="http://schemas.microsoft.com/office/powerpoint/2010/main" val="460439991"/>
              </p:ext>
            </p:extLst>
          </p:nvPr>
        </p:nvGraphicFramePr>
        <p:xfrm>
          <a:off x="851925" y="2362200"/>
          <a:ext cx="5362750" cy="2745977"/>
        </p:xfrm>
        <a:graphic>
          <a:graphicData uri="http://schemas.openxmlformats.org/drawingml/2006/table">
            <a:tbl>
              <a:tblPr>
                <a:noFill/>
              </a:tblPr>
              <a:tblGrid>
                <a:gridCol w="2237525">
                  <a:extLst>
                    <a:ext uri="{9D8B030D-6E8A-4147-A177-3AD203B41FA5}">
                      <a16:colId xmlns:a16="http://schemas.microsoft.com/office/drawing/2014/main" val="20000"/>
                    </a:ext>
                  </a:extLst>
                </a:gridCol>
                <a:gridCol w="3125225">
                  <a:extLst>
                    <a:ext uri="{9D8B030D-6E8A-4147-A177-3AD203B41FA5}">
                      <a16:colId xmlns:a16="http://schemas.microsoft.com/office/drawing/2014/main" val="20001"/>
                    </a:ext>
                  </a:extLst>
                </a:gridCol>
              </a:tblGrid>
              <a:tr h="590401">
                <a:tc>
                  <a:txBody>
                    <a:bodyPr/>
                    <a:lstStyle/>
                    <a:p>
                      <a:pPr marL="0" lvl="0" indent="0" algn="l" rtl="0">
                        <a:spcBef>
                          <a:spcPts val="0"/>
                        </a:spcBef>
                        <a:spcAft>
                          <a:spcPts val="0"/>
                        </a:spcAft>
                        <a:buNone/>
                      </a:pPr>
                      <a:r>
                        <a:rPr lang="en" sz="1800" b="1">
                          <a:solidFill>
                            <a:schemeClr val="dk1"/>
                          </a:solidFill>
                          <a:latin typeface="Roboto"/>
                          <a:ea typeface="Roboto"/>
                          <a:cs typeface="Roboto"/>
                          <a:sym typeface="Roboto"/>
                        </a:rPr>
                        <a:t>Population</a:t>
                      </a:r>
                      <a:endParaRPr sz="1800" b="1">
                        <a:solidFill>
                          <a:schemeClr val="dk1"/>
                        </a:solidFill>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1800">
                          <a:solidFill>
                            <a:schemeClr val="dk1"/>
                          </a:solidFill>
                          <a:latin typeface="Roboto"/>
                          <a:ea typeface="Roboto"/>
                          <a:cs typeface="Roboto"/>
                          <a:sym typeface="Roboto"/>
                        </a:rPr>
                        <a:t>961,939</a:t>
                      </a:r>
                      <a:endParaRPr sz="1800">
                        <a:solidFill>
                          <a:schemeClr val="dk1"/>
                        </a:solidFill>
                        <a:latin typeface="Roboto"/>
                        <a:ea typeface="Roboto"/>
                        <a:cs typeface="Roboto"/>
                        <a:sym typeface="Roboto"/>
                      </a:endParaRPr>
                    </a:p>
                  </a:txBody>
                  <a:tcPr marL="91425" marR="91425" marT="91425" marB="91425"/>
                </a:tc>
                <a:extLst>
                  <a:ext uri="{0D108BD9-81ED-4DB2-BD59-A6C34878D82A}">
                    <a16:rowId xmlns:a16="http://schemas.microsoft.com/office/drawing/2014/main" val="10000"/>
                  </a:ext>
                </a:extLst>
              </a:tr>
              <a:tr h="538894">
                <a:tc>
                  <a:txBody>
                    <a:bodyPr/>
                    <a:lstStyle/>
                    <a:p>
                      <a:pPr marL="0" lvl="0" indent="0" algn="l" rtl="0">
                        <a:spcBef>
                          <a:spcPts val="0"/>
                        </a:spcBef>
                        <a:spcAft>
                          <a:spcPts val="0"/>
                        </a:spcAft>
                        <a:buNone/>
                      </a:pPr>
                      <a:r>
                        <a:rPr lang="en" sz="1800" b="1" dirty="0">
                          <a:solidFill>
                            <a:schemeClr val="dk1"/>
                          </a:solidFill>
                          <a:latin typeface="Roboto"/>
                          <a:ea typeface="Roboto"/>
                          <a:cs typeface="Roboto"/>
                          <a:sym typeface="Roboto"/>
                        </a:rPr>
                        <a:t>Size</a:t>
                      </a:r>
                      <a:endParaRPr sz="1800" b="1" dirty="0">
                        <a:solidFill>
                          <a:schemeClr val="dk1"/>
                        </a:solidFill>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1800">
                          <a:solidFill>
                            <a:schemeClr val="dk1"/>
                          </a:solidFill>
                          <a:latin typeface="Roboto"/>
                          <a:ea typeface="Roboto"/>
                          <a:cs typeface="Roboto"/>
                          <a:sym typeface="Roboto"/>
                        </a:rPr>
                        <a:t>1,981 square miles</a:t>
                      </a:r>
                      <a:endParaRPr sz="1800">
                        <a:solidFill>
                          <a:schemeClr val="dk1"/>
                        </a:solidFill>
                        <a:latin typeface="Roboto"/>
                        <a:ea typeface="Roboto"/>
                        <a:cs typeface="Roboto"/>
                        <a:sym typeface="Roboto"/>
                      </a:endParaRPr>
                    </a:p>
                  </a:txBody>
                  <a:tcPr marL="91425" marR="91425" marT="91425" marB="91425"/>
                </a:tc>
                <a:extLst>
                  <a:ext uri="{0D108BD9-81ED-4DB2-BD59-A6C34878D82A}">
                    <a16:rowId xmlns:a16="http://schemas.microsoft.com/office/drawing/2014/main" val="10001"/>
                  </a:ext>
                </a:extLst>
              </a:tr>
              <a:tr h="538894">
                <a:tc>
                  <a:txBody>
                    <a:bodyPr/>
                    <a:lstStyle/>
                    <a:p>
                      <a:pPr marL="0" lvl="0" indent="0" algn="l" rtl="0">
                        <a:spcBef>
                          <a:spcPts val="0"/>
                        </a:spcBef>
                        <a:spcAft>
                          <a:spcPts val="0"/>
                        </a:spcAft>
                        <a:buNone/>
                      </a:pPr>
                      <a:r>
                        <a:rPr lang="en" sz="1800" b="1">
                          <a:solidFill>
                            <a:schemeClr val="dk1"/>
                          </a:solidFill>
                          <a:latin typeface="Roboto"/>
                          <a:ea typeface="Roboto"/>
                          <a:cs typeface="Roboto"/>
                          <a:sym typeface="Roboto"/>
                        </a:rPr>
                        <a:t>Counties</a:t>
                      </a:r>
                      <a:endParaRPr sz="1800" b="1">
                        <a:solidFill>
                          <a:schemeClr val="dk1"/>
                        </a:solidFill>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1800" dirty="0">
                          <a:solidFill>
                            <a:schemeClr val="dk1"/>
                          </a:solidFill>
                          <a:latin typeface="Roboto"/>
                          <a:ea typeface="Roboto"/>
                          <a:cs typeface="Roboto"/>
                          <a:sym typeface="Roboto"/>
                        </a:rPr>
                        <a:t>3 </a:t>
                      </a:r>
                      <a:endParaRPr sz="1800" dirty="0">
                        <a:solidFill>
                          <a:schemeClr val="dk1"/>
                        </a:solidFill>
                        <a:latin typeface="Roboto"/>
                        <a:ea typeface="Roboto"/>
                        <a:cs typeface="Roboto"/>
                        <a:sym typeface="Roboto"/>
                      </a:endParaRPr>
                    </a:p>
                  </a:txBody>
                  <a:tcPr marL="91425" marR="91425" marT="91425" marB="91425"/>
                </a:tc>
                <a:extLst>
                  <a:ext uri="{0D108BD9-81ED-4DB2-BD59-A6C34878D82A}">
                    <a16:rowId xmlns:a16="http://schemas.microsoft.com/office/drawing/2014/main" val="10002"/>
                  </a:ext>
                </a:extLst>
              </a:tr>
              <a:tr h="538894">
                <a:tc>
                  <a:txBody>
                    <a:bodyPr/>
                    <a:lstStyle/>
                    <a:p>
                      <a:pPr marL="0" lvl="0" indent="0" algn="l" rtl="0">
                        <a:spcBef>
                          <a:spcPts val="0"/>
                        </a:spcBef>
                        <a:spcAft>
                          <a:spcPts val="0"/>
                        </a:spcAft>
                        <a:buNone/>
                      </a:pPr>
                      <a:r>
                        <a:rPr lang="en" sz="1800" b="1">
                          <a:solidFill>
                            <a:schemeClr val="dk1"/>
                          </a:solidFill>
                          <a:latin typeface="Roboto"/>
                          <a:ea typeface="Roboto"/>
                          <a:cs typeface="Roboto"/>
                          <a:sym typeface="Roboto"/>
                        </a:rPr>
                        <a:t>School Enrollment</a:t>
                      </a:r>
                      <a:endParaRPr sz="1800" b="1">
                        <a:solidFill>
                          <a:schemeClr val="dk1"/>
                        </a:solidFill>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1800">
                          <a:solidFill>
                            <a:schemeClr val="dk1"/>
                          </a:solidFill>
                          <a:latin typeface="Roboto"/>
                          <a:ea typeface="Roboto"/>
                          <a:cs typeface="Roboto"/>
                          <a:sym typeface="Roboto"/>
                        </a:rPr>
                        <a:t>139,144 students</a:t>
                      </a:r>
                      <a:endParaRPr sz="1800">
                        <a:solidFill>
                          <a:schemeClr val="dk1"/>
                        </a:solidFill>
                        <a:latin typeface="Roboto"/>
                        <a:ea typeface="Roboto"/>
                        <a:cs typeface="Roboto"/>
                        <a:sym typeface="Roboto"/>
                      </a:endParaRPr>
                    </a:p>
                  </a:txBody>
                  <a:tcPr marL="91425" marR="91425" marT="91425" marB="91425"/>
                </a:tc>
                <a:extLst>
                  <a:ext uri="{0D108BD9-81ED-4DB2-BD59-A6C34878D82A}">
                    <a16:rowId xmlns:a16="http://schemas.microsoft.com/office/drawing/2014/main" val="10003"/>
                  </a:ext>
                </a:extLst>
              </a:tr>
              <a:tr h="538894">
                <a:tc>
                  <a:txBody>
                    <a:bodyPr/>
                    <a:lstStyle/>
                    <a:p>
                      <a:pPr marL="0" lvl="0" indent="0" algn="l" rtl="0">
                        <a:spcBef>
                          <a:spcPts val="0"/>
                        </a:spcBef>
                        <a:spcAft>
                          <a:spcPts val="0"/>
                        </a:spcAft>
                        <a:buNone/>
                      </a:pPr>
                      <a:r>
                        <a:rPr lang="en" sz="1800" b="1">
                          <a:solidFill>
                            <a:schemeClr val="dk1"/>
                          </a:solidFill>
                          <a:latin typeface="Roboto"/>
                          <a:ea typeface="Roboto"/>
                          <a:cs typeface="Roboto"/>
                          <a:sym typeface="Roboto"/>
                        </a:rPr>
                        <a:t>School Districts</a:t>
                      </a:r>
                      <a:endParaRPr sz="1800" b="1">
                        <a:solidFill>
                          <a:schemeClr val="dk1"/>
                        </a:solidFill>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sz="1800" dirty="0">
                          <a:solidFill>
                            <a:schemeClr val="dk1"/>
                          </a:solidFill>
                          <a:latin typeface="Roboto"/>
                          <a:ea typeface="Roboto"/>
                          <a:cs typeface="Roboto"/>
                          <a:sym typeface="Roboto"/>
                        </a:rPr>
                        <a:t>19, plus 23 charter schools</a:t>
                      </a:r>
                      <a:endParaRPr sz="1800" dirty="0">
                        <a:solidFill>
                          <a:schemeClr val="dk1"/>
                        </a:solidFill>
                        <a:latin typeface="Roboto"/>
                        <a:ea typeface="Roboto"/>
                        <a:cs typeface="Roboto"/>
                        <a:sym typeface="Roboto"/>
                      </a:endParaRPr>
                    </a:p>
                  </a:txBody>
                  <a:tcPr marL="91425" marR="91425" marT="91425" marB="91425"/>
                </a:tc>
                <a:extLst>
                  <a:ext uri="{0D108BD9-81ED-4DB2-BD59-A6C34878D82A}">
                    <a16:rowId xmlns:a16="http://schemas.microsoft.com/office/drawing/2014/main" val="10004"/>
                  </a:ext>
                </a:extLst>
              </a:tr>
            </a:tbl>
          </a:graphicData>
        </a:graphic>
      </p:graphicFrame>
      <p:pic>
        <p:nvPicPr>
          <p:cNvPr id="85" name="Google Shape;85;p16"/>
          <p:cNvPicPr preferRelativeResize="0"/>
          <p:nvPr/>
        </p:nvPicPr>
        <p:blipFill>
          <a:blip r:embed="rId3">
            <a:alphaModFix/>
          </a:blip>
          <a:stretch>
            <a:fillRect/>
          </a:stretch>
        </p:blipFill>
        <p:spPr>
          <a:xfrm>
            <a:off x="6431600" y="857251"/>
            <a:ext cx="2712398" cy="5143501"/>
          </a:xfrm>
          <a:prstGeom prst="rect">
            <a:avLst/>
          </a:prstGeom>
          <a:noFill/>
          <a:ln>
            <a:noFill/>
          </a:ln>
        </p:spPr>
      </p:pic>
    </p:spTree>
    <p:extLst>
      <p:ext uri="{BB962C8B-B14F-4D97-AF65-F5344CB8AC3E}">
        <p14:creationId xmlns:p14="http://schemas.microsoft.com/office/powerpoint/2010/main" val="3430174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231" y="838200"/>
            <a:ext cx="7239000" cy="762000"/>
          </a:xfrm>
        </p:spPr>
        <p:txBody>
          <a:bodyPr>
            <a:normAutofit fontScale="90000"/>
          </a:bodyPr>
          <a:lstStyle/>
          <a:p>
            <a:r>
              <a:rPr lang="en-US" b="1" dirty="0">
                <a:solidFill>
                  <a:srgbClr val="0070C0"/>
                </a:solidFill>
              </a:rPr>
              <a:t>Adverse Childhood Experiences</a:t>
            </a:r>
          </a:p>
        </p:txBody>
      </p:sp>
      <p:sp>
        <p:nvSpPr>
          <p:cNvPr id="3" name="Content Placeholder 2"/>
          <p:cNvSpPr>
            <a:spLocks noGrp="1"/>
          </p:cNvSpPr>
          <p:nvPr>
            <p:ph idx="1"/>
          </p:nvPr>
        </p:nvSpPr>
        <p:spPr>
          <a:xfrm>
            <a:off x="641195" y="1905000"/>
            <a:ext cx="3886200" cy="3886200"/>
          </a:xfrm>
        </p:spPr>
        <p:txBody>
          <a:bodyPr>
            <a:normAutofit fontScale="85000" lnSpcReduction="10000"/>
          </a:bodyPr>
          <a:lstStyle/>
          <a:p>
            <a:r>
              <a:rPr lang="en-US" sz="2600" dirty="0"/>
              <a:t>The study demonstrated an association of adverse childhood experiences (ACEs) with health and social problems as an adult.</a:t>
            </a:r>
          </a:p>
          <a:p>
            <a:endParaRPr lang="en-US" sz="2600" dirty="0"/>
          </a:p>
          <a:p>
            <a:r>
              <a:rPr lang="en-US" sz="2600" dirty="0"/>
              <a:t>Among the approximately 17,000 adults surveyed, almost 2/3 of participants reported at least one ACE 1 out of 5 reported three or more</a:t>
            </a:r>
          </a:p>
          <a:p>
            <a:pPr marL="0" indent="0">
              <a:buNone/>
            </a:pPr>
            <a:endParaRPr lang="en-US" sz="2800" dirty="0"/>
          </a:p>
          <a:p>
            <a:endParaRPr lang="en-US" dirty="0"/>
          </a:p>
          <a:p>
            <a:endParaRPr lang="en-US" dirty="0"/>
          </a:p>
          <a:p>
            <a:pPr marL="365760" lvl="1"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285999"/>
            <a:ext cx="3774231" cy="3082289"/>
          </a:xfrm>
          <a:prstGeom prst="rect">
            <a:avLst/>
          </a:prstGeom>
        </p:spPr>
      </p:pic>
    </p:spTree>
    <p:extLst>
      <p:ext uri="{BB962C8B-B14F-4D97-AF65-F5344CB8AC3E}">
        <p14:creationId xmlns:p14="http://schemas.microsoft.com/office/powerpoint/2010/main" val="37022929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idx="4294967295"/>
          </p:nvPr>
        </p:nvSpPr>
        <p:spPr>
          <a:xfrm>
            <a:off x="315902" y="1049449"/>
            <a:ext cx="8917496" cy="910926"/>
          </a:xfrm>
          <a:prstGeom prst="rect">
            <a:avLst/>
          </a:prstGeom>
        </p:spPr>
        <p:txBody>
          <a:bodyPr spcFirstLastPara="1" vert="horz" wrap="square" lIns="91425" tIns="91425" rIns="91425" bIns="91425" rtlCol="0" anchor="b" anchorCtr="0">
            <a:noAutofit/>
          </a:bodyPr>
          <a:lstStyle/>
          <a:p>
            <a:pPr algn="l">
              <a:spcBef>
                <a:spcPts val="0"/>
              </a:spcBef>
            </a:pPr>
            <a:r>
              <a:rPr lang="en" b="1" dirty="0">
                <a:solidFill>
                  <a:schemeClr val="lt1"/>
                </a:solidFill>
                <a:highlight>
                  <a:schemeClr val="dk1"/>
                </a:highlight>
              </a:rPr>
              <a:t>Compassionate Schools Learning C</a:t>
            </a:r>
            <a:r>
              <a:rPr lang="en-US" b="1" dirty="0">
                <a:solidFill>
                  <a:schemeClr val="lt1"/>
                </a:solidFill>
                <a:highlight>
                  <a:schemeClr val="dk1"/>
                </a:highlight>
              </a:rPr>
              <a:t>o</a:t>
            </a:r>
            <a:r>
              <a:rPr lang="en" b="1" dirty="0">
                <a:solidFill>
                  <a:schemeClr val="lt1"/>
                </a:solidFill>
                <a:highlight>
                  <a:schemeClr val="dk1"/>
                </a:highlight>
              </a:rPr>
              <a:t>llaborative </a:t>
            </a:r>
            <a:endParaRPr b="1" dirty="0">
              <a:solidFill>
                <a:schemeClr val="lt1"/>
              </a:solidFill>
              <a:highlight>
                <a:schemeClr val="dk1"/>
              </a:highlight>
            </a:endParaRPr>
          </a:p>
        </p:txBody>
      </p:sp>
      <p:grpSp>
        <p:nvGrpSpPr>
          <p:cNvPr id="97" name="Google Shape;97;p18"/>
          <p:cNvGrpSpPr/>
          <p:nvPr/>
        </p:nvGrpSpPr>
        <p:grpSpPr>
          <a:xfrm>
            <a:off x="431825" y="2199775"/>
            <a:ext cx="2683300" cy="3302700"/>
            <a:chOff x="431825" y="1342525"/>
            <a:chExt cx="2683300" cy="3302700"/>
          </a:xfrm>
        </p:grpSpPr>
        <p:sp>
          <p:nvSpPr>
            <p:cNvPr id="98" name="Google Shape;98;p18"/>
            <p:cNvSpPr/>
            <p:nvPr/>
          </p:nvSpPr>
          <p:spPr>
            <a:xfrm>
              <a:off x="431825" y="1342525"/>
              <a:ext cx="2683200" cy="330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9" name="Google Shape;99;p18"/>
            <p:cNvSpPr txBox="1"/>
            <p:nvPr/>
          </p:nvSpPr>
          <p:spPr>
            <a:xfrm>
              <a:off x="431925" y="1342525"/>
              <a:ext cx="2683200" cy="823200"/>
            </a:xfrm>
            <a:prstGeom prst="rect">
              <a:avLst/>
            </a:prstGeom>
            <a:solidFill>
              <a:schemeClr val="dk1"/>
            </a:solidFill>
            <a:ln>
              <a:noFill/>
            </a:ln>
          </p:spPr>
          <p:txBody>
            <a:bodyPr spcFirstLastPara="1" wrap="square" lIns="91425" tIns="91425" rIns="91425" bIns="91425" anchor="ctr" anchorCtr="0">
              <a:noAutofit/>
            </a:bodyPr>
            <a:lstStyle/>
            <a:p>
              <a:endParaRPr/>
            </a:p>
          </p:txBody>
        </p:sp>
      </p:grpSp>
      <p:sp>
        <p:nvSpPr>
          <p:cNvPr id="100" name="Google Shape;100;p18"/>
          <p:cNvSpPr txBox="1">
            <a:spLocks noGrp="1"/>
          </p:cNvSpPr>
          <p:nvPr>
            <p:ph type="body" idx="4294967295"/>
          </p:nvPr>
        </p:nvSpPr>
        <p:spPr>
          <a:xfrm>
            <a:off x="489192" y="2194975"/>
            <a:ext cx="349500" cy="823200"/>
          </a:xfrm>
          <a:prstGeom prst="rect">
            <a:avLst/>
          </a:prstGeom>
        </p:spPr>
        <p:txBody>
          <a:bodyPr spcFirstLastPara="1" vert="horz" wrap="square" lIns="91425" tIns="91425" rIns="91425" bIns="91425" rtlCol="0" anchor="ctr" anchorCtr="0">
            <a:noAutofit/>
          </a:bodyPr>
          <a:lstStyle/>
          <a:p>
            <a:pPr marL="0" indent="0" algn="ctr">
              <a:spcBef>
                <a:spcPts val="0"/>
              </a:spcBef>
              <a:buNone/>
            </a:pPr>
            <a:r>
              <a:rPr lang="en" dirty="0">
                <a:solidFill>
                  <a:schemeClr val="lt1"/>
                </a:solidFill>
              </a:rPr>
              <a:t>1</a:t>
            </a:r>
            <a:endParaRPr dirty="0">
              <a:solidFill>
                <a:schemeClr val="lt1"/>
              </a:solidFill>
            </a:endParaRPr>
          </a:p>
        </p:txBody>
      </p:sp>
      <p:cxnSp>
        <p:nvCxnSpPr>
          <p:cNvPr id="101" name="Google Shape;101;p18"/>
          <p:cNvCxnSpPr/>
          <p:nvPr/>
        </p:nvCxnSpPr>
        <p:spPr>
          <a:xfrm>
            <a:off x="857675" y="2371975"/>
            <a:ext cx="0" cy="478800"/>
          </a:xfrm>
          <a:prstGeom prst="straightConnector1">
            <a:avLst/>
          </a:prstGeom>
          <a:noFill/>
          <a:ln w="9525" cap="flat" cmpd="sng">
            <a:solidFill>
              <a:schemeClr val="lt1"/>
            </a:solidFill>
            <a:prstDash val="solid"/>
            <a:round/>
            <a:headEnd type="none" w="sm" len="sm"/>
            <a:tailEnd type="none" w="sm" len="sm"/>
          </a:ln>
        </p:spPr>
      </p:cxnSp>
      <p:sp>
        <p:nvSpPr>
          <p:cNvPr id="102" name="Google Shape;102;p18"/>
          <p:cNvSpPr txBox="1">
            <a:spLocks noGrp="1"/>
          </p:cNvSpPr>
          <p:nvPr>
            <p:ph type="body" idx="4294967295"/>
          </p:nvPr>
        </p:nvSpPr>
        <p:spPr>
          <a:xfrm>
            <a:off x="933875" y="2194975"/>
            <a:ext cx="2101800" cy="823200"/>
          </a:xfrm>
          <a:prstGeom prst="rect">
            <a:avLst/>
          </a:prstGeom>
        </p:spPr>
        <p:txBody>
          <a:bodyPr spcFirstLastPara="1" vert="horz" wrap="square" lIns="91425" tIns="91425" rIns="91425" bIns="91425" rtlCol="0" anchor="ctr" anchorCtr="0">
            <a:noAutofit/>
          </a:bodyPr>
          <a:lstStyle/>
          <a:p>
            <a:pPr marL="0" indent="0">
              <a:spcBef>
                <a:spcPts val="0"/>
              </a:spcBef>
              <a:buNone/>
            </a:pPr>
            <a:r>
              <a:rPr lang="en" sz="2400" dirty="0">
                <a:solidFill>
                  <a:schemeClr val="lt1"/>
                </a:solidFill>
              </a:rPr>
              <a:t>Training</a:t>
            </a:r>
            <a:r>
              <a:rPr lang="en" sz="2800" dirty="0">
                <a:solidFill>
                  <a:schemeClr val="lt1"/>
                </a:solidFill>
              </a:rPr>
              <a:t>	</a:t>
            </a:r>
            <a:endParaRPr sz="2800" dirty="0">
              <a:solidFill>
                <a:schemeClr val="lt1"/>
              </a:solidFill>
            </a:endParaRPr>
          </a:p>
        </p:txBody>
      </p:sp>
      <p:sp>
        <p:nvSpPr>
          <p:cNvPr id="103" name="Google Shape;103;p18"/>
          <p:cNvSpPr txBox="1">
            <a:spLocks noGrp="1"/>
          </p:cNvSpPr>
          <p:nvPr>
            <p:ph type="body" idx="4294967295"/>
          </p:nvPr>
        </p:nvSpPr>
        <p:spPr>
          <a:xfrm>
            <a:off x="508125" y="3020450"/>
            <a:ext cx="2530800" cy="2587800"/>
          </a:xfrm>
          <a:prstGeom prst="rect">
            <a:avLst/>
          </a:prstGeom>
        </p:spPr>
        <p:txBody>
          <a:bodyPr spcFirstLastPara="1" vert="horz" wrap="square" lIns="91425" tIns="91425" rIns="91425" bIns="91425" rtlCol="0" anchor="t" anchorCtr="0">
            <a:noAutofit/>
          </a:bodyPr>
          <a:lstStyle/>
          <a:p>
            <a:pPr marL="0" indent="0">
              <a:spcBef>
                <a:spcPts val="0"/>
              </a:spcBef>
              <a:buNone/>
            </a:pPr>
            <a:r>
              <a:rPr lang="en" sz="1200"/>
              <a:t>Trained more than 7,500 educators and connected professionals</a:t>
            </a:r>
            <a:endParaRPr sz="1200"/>
          </a:p>
          <a:p>
            <a:pPr marL="0" indent="0">
              <a:spcBef>
                <a:spcPts val="1600"/>
              </a:spcBef>
              <a:buNone/>
            </a:pPr>
            <a:r>
              <a:rPr lang="en" sz="1200"/>
              <a:t>Developed Compassionate Schools Start-Up Guide</a:t>
            </a:r>
            <a:endParaRPr sz="1200"/>
          </a:p>
          <a:p>
            <a:pPr marL="0" indent="0">
              <a:spcBef>
                <a:spcPts val="1600"/>
              </a:spcBef>
              <a:buNone/>
            </a:pPr>
            <a:r>
              <a:rPr lang="en" sz="1200"/>
              <a:t>Developing Train the Trainer approach for broader dissemination &amp; sustainability</a:t>
            </a:r>
            <a:endParaRPr sz="1200"/>
          </a:p>
          <a:p>
            <a:pPr marL="0" indent="0">
              <a:spcBef>
                <a:spcPts val="1600"/>
              </a:spcBef>
              <a:spcAft>
                <a:spcPts val="1600"/>
              </a:spcAft>
              <a:buNone/>
            </a:pPr>
            <a:endParaRPr sz="1400"/>
          </a:p>
        </p:txBody>
      </p:sp>
      <p:grpSp>
        <p:nvGrpSpPr>
          <p:cNvPr id="104" name="Google Shape;104;p18"/>
          <p:cNvGrpSpPr/>
          <p:nvPr/>
        </p:nvGrpSpPr>
        <p:grpSpPr>
          <a:xfrm>
            <a:off x="3221800" y="2199775"/>
            <a:ext cx="2673004" cy="3302700"/>
            <a:chOff x="3221800" y="1342525"/>
            <a:chExt cx="2673004" cy="3302700"/>
          </a:xfrm>
        </p:grpSpPr>
        <p:sp>
          <p:nvSpPr>
            <p:cNvPr id="105" name="Google Shape;105;p18"/>
            <p:cNvSpPr/>
            <p:nvPr/>
          </p:nvSpPr>
          <p:spPr>
            <a:xfrm>
              <a:off x="3221803" y="1342525"/>
              <a:ext cx="2673000" cy="330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6" name="Google Shape;106;p18"/>
            <p:cNvSpPr txBox="1"/>
            <p:nvPr/>
          </p:nvSpPr>
          <p:spPr>
            <a:xfrm>
              <a:off x="3221800" y="1342525"/>
              <a:ext cx="2673000" cy="823200"/>
            </a:xfrm>
            <a:prstGeom prst="rect">
              <a:avLst/>
            </a:prstGeom>
            <a:solidFill>
              <a:schemeClr val="dk1"/>
            </a:solidFill>
            <a:ln>
              <a:noFill/>
            </a:ln>
          </p:spPr>
          <p:txBody>
            <a:bodyPr spcFirstLastPara="1" wrap="square" lIns="91425" tIns="91425" rIns="91425" bIns="91425" anchor="ctr" anchorCtr="0">
              <a:noAutofit/>
            </a:bodyPr>
            <a:lstStyle/>
            <a:p>
              <a:endParaRPr/>
            </a:p>
          </p:txBody>
        </p:sp>
      </p:grpSp>
      <p:sp>
        <p:nvSpPr>
          <p:cNvPr id="107" name="Google Shape;107;p18"/>
          <p:cNvSpPr txBox="1">
            <a:spLocks noGrp="1"/>
          </p:cNvSpPr>
          <p:nvPr>
            <p:ph type="body" idx="4294967295"/>
          </p:nvPr>
        </p:nvSpPr>
        <p:spPr>
          <a:xfrm>
            <a:off x="3275767" y="2194975"/>
            <a:ext cx="349500" cy="823200"/>
          </a:xfrm>
          <a:prstGeom prst="rect">
            <a:avLst/>
          </a:prstGeom>
        </p:spPr>
        <p:txBody>
          <a:bodyPr spcFirstLastPara="1" vert="horz" wrap="square" lIns="91425" tIns="91425" rIns="91425" bIns="91425" rtlCol="0" anchor="ctr" anchorCtr="0">
            <a:noAutofit/>
          </a:bodyPr>
          <a:lstStyle/>
          <a:p>
            <a:pPr marL="0" indent="0" algn="ctr">
              <a:spcBef>
                <a:spcPts val="0"/>
              </a:spcBef>
              <a:buNone/>
            </a:pPr>
            <a:r>
              <a:rPr lang="en">
                <a:solidFill>
                  <a:schemeClr val="lt1"/>
                </a:solidFill>
              </a:rPr>
              <a:t>2</a:t>
            </a:r>
            <a:endParaRPr>
              <a:solidFill>
                <a:schemeClr val="lt1"/>
              </a:solidFill>
            </a:endParaRPr>
          </a:p>
        </p:txBody>
      </p:sp>
      <p:cxnSp>
        <p:nvCxnSpPr>
          <p:cNvPr id="108" name="Google Shape;108;p18"/>
          <p:cNvCxnSpPr/>
          <p:nvPr/>
        </p:nvCxnSpPr>
        <p:spPr>
          <a:xfrm>
            <a:off x="3647550" y="2371975"/>
            <a:ext cx="0" cy="478800"/>
          </a:xfrm>
          <a:prstGeom prst="straightConnector1">
            <a:avLst/>
          </a:prstGeom>
          <a:noFill/>
          <a:ln w="9525" cap="flat" cmpd="sng">
            <a:solidFill>
              <a:schemeClr val="lt1"/>
            </a:solidFill>
            <a:prstDash val="solid"/>
            <a:round/>
            <a:headEnd type="none" w="sm" len="sm"/>
            <a:tailEnd type="none" w="sm" len="sm"/>
          </a:ln>
        </p:spPr>
      </p:cxnSp>
      <p:sp>
        <p:nvSpPr>
          <p:cNvPr id="109" name="Google Shape;109;p18"/>
          <p:cNvSpPr txBox="1">
            <a:spLocks noGrp="1"/>
          </p:cNvSpPr>
          <p:nvPr>
            <p:ph type="body" idx="4294967295"/>
          </p:nvPr>
        </p:nvSpPr>
        <p:spPr>
          <a:xfrm>
            <a:off x="3899200" y="2371550"/>
            <a:ext cx="2101800" cy="355975"/>
          </a:xfrm>
          <a:prstGeom prst="rect">
            <a:avLst/>
          </a:prstGeom>
        </p:spPr>
        <p:txBody>
          <a:bodyPr spcFirstLastPara="1" vert="horz" wrap="square" lIns="91425" tIns="91425" rIns="91425" bIns="91425" rtlCol="0" anchor="ctr" anchorCtr="0">
            <a:noAutofit/>
          </a:bodyPr>
          <a:lstStyle/>
          <a:p>
            <a:pPr marL="0" indent="0">
              <a:spcBef>
                <a:spcPts val="0"/>
              </a:spcBef>
              <a:buNone/>
            </a:pPr>
            <a:r>
              <a:rPr lang="en" sz="2400" dirty="0">
                <a:solidFill>
                  <a:schemeClr val="lt1"/>
                </a:solidFill>
              </a:rPr>
              <a:t>Strategic </a:t>
            </a:r>
            <a:r>
              <a:rPr lang="en" sz="2000" dirty="0">
                <a:solidFill>
                  <a:schemeClr val="lt1"/>
                </a:solidFill>
              </a:rPr>
              <a:t>Implementation</a:t>
            </a:r>
            <a:endParaRPr sz="2000" dirty="0">
              <a:solidFill>
                <a:schemeClr val="lt1"/>
              </a:solidFill>
            </a:endParaRPr>
          </a:p>
        </p:txBody>
      </p:sp>
      <p:sp>
        <p:nvSpPr>
          <p:cNvPr id="110" name="Google Shape;110;p18"/>
          <p:cNvSpPr/>
          <p:nvPr/>
        </p:nvSpPr>
        <p:spPr>
          <a:xfrm>
            <a:off x="6001475" y="2199775"/>
            <a:ext cx="2673000" cy="330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1" name="Google Shape;111;p18"/>
          <p:cNvSpPr txBox="1">
            <a:spLocks noGrp="1"/>
          </p:cNvSpPr>
          <p:nvPr>
            <p:ph type="body" idx="4294967295"/>
          </p:nvPr>
        </p:nvSpPr>
        <p:spPr>
          <a:xfrm>
            <a:off x="6077675" y="3022975"/>
            <a:ext cx="2530800" cy="2376300"/>
          </a:xfrm>
          <a:prstGeom prst="rect">
            <a:avLst/>
          </a:prstGeom>
        </p:spPr>
        <p:txBody>
          <a:bodyPr spcFirstLastPara="1" vert="horz" wrap="square" lIns="91425" tIns="91425" rIns="91425" bIns="91425" rtlCol="0" anchor="t" anchorCtr="0">
            <a:noAutofit/>
          </a:bodyPr>
          <a:lstStyle/>
          <a:p>
            <a:pPr marL="0" indent="0">
              <a:spcBef>
                <a:spcPts val="0"/>
              </a:spcBef>
              <a:buNone/>
            </a:pPr>
            <a:r>
              <a:rPr lang="en" sz="1100" dirty="0"/>
              <a:t>Built &amp; leveraged relationships with DSEA, DDOE, Governor &amp; First Lady</a:t>
            </a:r>
            <a:endParaRPr sz="1100" dirty="0"/>
          </a:p>
          <a:p>
            <a:pPr marL="0" indent="0">
              <a:spcBef>
                <a:spcPts val="1600"/>
              </a:spcBef>
              <a:buNone/>
            </a:pPr>
            <a:r>
              <a:rPr lang="en" sz="1100" dirty="0"/>
              <a:t>Establishment of Office of Innovation and Improvement at DOE</a:t>
            </a:r>
            <a:endParaRPr sz="1100" dirty="0"/>
          </a:p>
          <a:p>
            <a:pPr marL="0" indent="0">
              <a:spcBef>
                <a:spcPts val="1600"/>
              </a:spcBef>
              <a:buNone/>
            </a:pPr>
            <a:r>
              <a:rPr lang="en" sz="1100" dirty="0"/>
              <a:t>Reinstatement of Governor’s Family Services Cabinet Council</a:t>
            </a:r>
            <a:endParaRPr sz="1100" dirty="0"/>
          </a:p>
          <a:p>
            <a:pPr marL="0" indent="0">
              <a:spcBef>
                <a:spcPts val="1600"/>
              </a:spcBef>
              <a:spcAft>
                <a:spcPts val="1600"/>
              </a:spcAft>
              <a:buNone/>
            </a:pPr>
            <a:r>
              <a:rPr lang="en" sz="1100" dirty="0"/>
              <a:t>Executive Order #24 making Delaware a Trauma-Informed State</a:t>
            </a:r>
            <a:endParaRPr sz="1400" dirty="0">
              <a:solidFill>
                <a:schemeClr val="lt1"/>
              </a:solidFill>
            </a:endParaRPr>
          </a:p>
        </p:txBody>
      </p:sp>
      <p:sp>
        <p:nvSpPr>
          <p:cNvPr id="112" name="Google Shape;112;p18"/>
          <p:cNvSpPr txBox="1"/>
          <p:nvPr/>
        </p:nvSpPr>
        <p:spPr>
          <a:xfrm>
            <a:off x="5904264" y="2199775"/>
            <a:ext cx="2673000" cy="823200"/>
          </a:xfrm>
          <a:prstGeom prst="rect">
            <a:avLst/>
          </a:prstGeom>
          <a:solidFill>
            <a:schemeClr val="dk1"/>
          </a:solidFill>
          <a:ln>
            <a:noFill/>
          </a:ln>
        </p:spPr>
        <p:txBody>
          <a:bodyPr spcFirstLastPara="1" wrap="square" lIns="91425" tIns="91425" rIns="91425" bIns="91425" anchor="ctr" anchorCtr="0">
            <a:noAutofit/>
          </a:bodyPr>
          <a:lstStyle/>
          <a:p>
            <a:endParaRPr/>
          </a:p>
        </p:txBody>
      </p:sp>
      <p:sp>
        <p:nvSpPr>
          <p:cNvPr id="113" name="Google Shape;113;p18"/>
          <p:cNvSpPr txBox="1">
            <a:spLocks noGrp="1"/>
          </p:cNvSpPr>
          <p:nvPr>
            <p:ph type="body" idx="4294967295"/>
          </p:nvPr>
        </p:nvSpPr>
        <p:spPr>
          <a:xfrm>
            <a:off x="6058742" y="2194975"/>
            <a:ext cx="349500" cy="823200"/>
          </a:xfrm>
          <a:prstGeom prst="rect">
            <a:avLst/>
          </a:prstGeom>
        </p:spPr>
        <p:txBody>
          <a:bodyPr spcFirstLastPara="1" vert="horz" wrap="square" lIns="91425" tIns="91425" rIns="91425" bIns="91425" rtlCol="0" anchor="ctr" anchorCtr="0">
            <a:noAutofit/>
          </a:bodyPr>
          <a:lstStyle/>
          <a:p>
            <a:pPr marL="0" indent="0" algn="ctr">
              <a:spcBef>
                <a:spcPts val="0"/>
              </a:spcBef>
              <a:buNone/>
            </a:pPr>
            <a:r>
              <a:rPr lang="en">
                <a:solidFill>
                  <a:schemeClr val="lt1"/>
                </a:solidFill>
              </a:rPr>
              <a:t>3</a:t>
            </a:r>
            <a:endParaRPr>
              <a:solidFill>
                <a:schemeClr val="lt1"/>
              </a:solidFill>
            </a:endParaRPr>
          </a:p>
        </p:txBody>
      </p:sp>
      <p:cxnSp>
        <p:nvCxnSpPr>
          <p:cNvPr id="114" name="Google Shape;114;p18"/>
          <p:cNvCxnSpPr/>
          <p:nvPr/>
        </p:nvCxnSpPr>
        <p:spPr>
          <a:xfrm>
            <a:off x="6427225" y="2371975"/>
            <a:ext cx="0" cy="478800"/>
          </a:xfrm>
          <a:prstGeom prst="straightConnector1">
            <a:avLst/>
          </a:prstGeom>
          <a:noFill/>
          <a:ln w="9525" cap="flat" cmpd="sng">
            <a:solidFill>
              <a:schemeClr val="lt1"/>
            </a:solidFill>
            <a:prstDash val="solid"/>
            <a:round/>
            <a:headEnd type="none" w="sm" len="sm"/>
            <a:tailEnd type="none" w="sm" len="sm"/>
          </a:ln>
        </p:spPr>
      </p:cxnSp>
      <p:sp>
        <p:nvSpPr>
          <p:cNvPr id="115" name="Google Shape;115;p18"/>
          <p:cNvSpPr txBox="1">
            <a:spLocks noGrp="1"/>
          </p:cNvSpPr>
          <p:nvPr>
            <p:ph type="body" idx="4294967295"/>
          </p:nvPr>
        </p:nvSpPr>
        <p:spPr>
          <a:xfrm>
            <a:off x="6572200" y="2199775"/>
            <a:ext cx="2101800" cy="823200"/>
          </a:xfrm>
          <a:prstGeom prst="rect">
            <a:avLst/>
          </a:prstGeom>
        </p:spPr>
        <p:txBody>
          <a:bodyPr spcFirstLastPara="1" vert="horz" wrap="square" lIns="91425" tIns="91425" rIns="91425" bIns="91425" rtlCol="0" anchor="ctr" anchorCtr="0">
            <a:noAutofit/>
          </a:bodyPr>
          <a:lstStyle/>
          <a:p>
            <a:pPr marL="0" indent="0">
              <a:spcBef>
                <a:spcPts val="0"/>
              </a:spcBef>
              <a:buNone/>
            </a:pPr>
            <a:r>
              <a:rPr lang="en" sz="2400" dirty="0">
                <a:solidFill>
                  <a:schemeClr val="lt1"/>
                </a:solidFill>
              </a:rPr>
              <a:t>Systems Improvements</a:t>
            </a:r>
            <a:endParaRPr sz="2400" dirty="0">
              <a:solidFill>
                <a:schemeClr val="lt1"/>
              </a:solidFill>
            </a:endParaRPr>
          </a:p>
        </p:txBody>
      </p:sp>
      <p:sp>
        <p:nvSpPr>
          <p:cNvPr id="116" name="Google Shape;116;p18"/>
          <p:cNvSpPr txBox="1"/>
          <p:nvPr/>
        </p:nvSpPr>
        <p:spPr>
          <a:xfrm>
            <a:off x="3275350" y="3071275"/>
            <a:ext cx="2530800" cy="2279700"/>
          </a:xfrm>
          <a:prstGeom prst="rect">
            <a:avLst/>
          </a:prstGeom>
          <a:noFill/>
          <a:ln>
            <a:noFill/>
          </a:ln>
        </p:spPr>
        <p:txBody>
          <a:bodyPr spcFirstLastPara="1" wrap="square" lIns="91425" tIns="91425" rIns="91425" bIns="91425" anchor="t" anchorCtr="0">
            <a:noAutofit/>
          </a:bodyPr>
          <a:lstStyle/>
          <a:p>
            <a:r>
              <a:rPr lang="en" sz="1200">
                <a:solidFill>
                  <a:schemeClr val="dk1"/>
                </a:solidFill>
                <a:latin typeface="Roboto"/>
                <a:ea typeface="Roboto"/>
                <a:cs typeface="Roboto"/>
                <a:sym typeface="Roboto"/>
              </a:rPr>
              <a:t>Developed Test Lab for educators to try hands-on strategies and tools in classrooms</a:t>
            </a:r>
            <a:endParaRPr sz="1200">
              <a:solidFill>
                <a:schemeClr val="dk1"/>
              </a:solidFill>
              <a:latin typeface="Roboto"/>
              <a:ea typeface="Roboto"/>
              <a:cs typeface="Roboto"/>
              <a:sym typeface="Roboto"/>
            </a:endParaRPr>
          </a:p>
          <a:p>
            <a:endParaRPr sz="1200">
              <a:solidFill>
                <a:schemeClr val="dk1"/>
              </a:solidFill>
              <a:latin typeface="Roboto"/>
              <a:ea typeface="Roboto"/>
              <a:cs typeface="Roboto"/>
              <a:sym typeface="Roboto"/>
            </a:endParaRPr>
          </a:p>
          <a:p>
            <a:r>
              <a:rPr lang="en" sz="1200">
                <a:solidFill>
                  <a:schemeClr val="dk1"/>
                </a:solidFill>
                <a:latin typeface="Roboto"/>
                <a:ea typeface="Roboto"/>
                <a:cs typeface="Roboto"/>
                <a:sym typeface="Roboto"/>
              </a:rPr>
              <a:t>Compassionate Connections project embedded brain-science informed approaches in five schools with rigorous evaluation component to identify opportunities for systems improvements</a:t>
            </a:r>
            <a:endParaRPr sz="1200">
              <a:solidFill>
                <a:schemeClr val="dk1"/>
              </a:solidFill>
              <a:latin typeface="Roboto"/>
              <a:ea typeface="Roboto"/>
              <a:cs typeface="Roboto"/>
              <a:sym typeface="Roboto"/>
            </a:endParaRPr>
          </a:p>
        </p:txBody>
      </p:sp>
    </p:spTree>
    <p:extLst>
      <p:ext uri="{BB962C8B-B14F-4D97-AF65-F5344CB8AC3E}">
        <p14:creationId xmlns:p14="http://schemas.microsoft.com/office/powerpoint/2010/main" val="2477528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xfrm>
            <a:off x="685800" y="914400"/>
            <a:ext cx="8932800" cy="533400"/>
          </a:xfrm>
          <a:prstGeom prst="rect">
            <a:avLst/>
          </a:prstGeom>
        </p:spPr>
        <p:txBody>
          <a:bodyPr spcFirstLastPara="1" vert="horz" wrap="square" lIns="91425" tIns="91425" rIns="91425" bIns="91425" rtlCol="0" anchor="b" anchorCtr="0">
            <a:noAutofit/>
          </a:bodyPr>
          <a:lstStyle/>
          <a:p>
            <a:pPr algn="l"/>
            <a:r>
              <a:rPr lang="en" sz="2400" b="1" dirty="0"/>
              <a:t>Myths about Trauma Informed Approaches in Education</a:t>
            </a:r>
            <a:endParaRPr sz="2400" b="1" dirty="0"/>
          </a:p>
        </p:txBody>
      </p:sp>
      <p:sp>
        <p:nvSpPr>
          <p:cNvPr id="129" name="Google Shape;129;p20"/>
          <p:cNvSpPr txBox="1">
            <a:spLocks noGrp="1"/>
          </p:cNvSpPr>
          <p:nvPr>
            <p:ph type="body" idx="1"/>
          </p:nvPr>
        </p:nvSpPr>
        <p:spPr>
          <a:xfrm>
            <a:off x="0" y="1676400"/>
            <a:ext cx="9448800" cy="3590250"/>
          </a:xfrm>
          <a:prstGeom prst="rect">
            <a:avLst/>
          </a:prstGeom>
        </p:spPr>
        <p:txBody>
          <a:bodyPr spcFirstLastPara="1" vert="horz" wrap="square" lIns="91425" tIns="91425" rIns="91425" bIns="91425" rtlCol="0" anchor="t" anchorCtr="0">
            <a:noAutofit/>
          </a:bodyPr>
          <a:lstStyle/>
          <a:p>
            <a:pPr marL="0" indent="0">
              <a:buNone/>
            </a:pPr>
            <a:r>
              <a:rPr lang="en" sz="2400" b="1" dirty="0"/>
              <a:t>We have received training!  We are trauma informed!      </a:t>
            </a:r>
          </a:p>
          <a:p>
            <a:pPr marL="0" indent="0">
              <a:buNone/>
            </a:pPr>
            <a:r>
              <a:rPr lang="en" sz="2400" dirty="0"/>
              <a:t>Training is critical but it’s not enough.</a:t>
            </a:r>
            <a:endParaRPr sz="2400" dirty="0"/>
          </a:p>
          <a:p>
            <a:pPr marL="0" indent="0">
              <a:spcBef>
                <a:spcPts val="1600"/>
              </a:spcBef>
              <a:buNone/>
            </a:pPr>
            <a:r>
              <a:rPr lang="en" sz="2400" b="1" dirty="0"/>
              <a:t>This is just one more thing for teachers to do.                                                           </a:t>
            </a:r>
            <a:r>
              <a:rPr lang="en" sz="2400" dirty="0"/>
              <a:t>Teachers ARE asked to fulfill many roles beyond instruction.  This is a shift in mindset more than something to do.</a:t>
            </a:r>
            <a:endParaRPr sz="2400" dirty="0"/>
          </a:p>
          <a:p>
            <a:pPr marL="0" indent="0">
              <a:spcBef>
                <a:spcPts val="1600"/>
              </a:spcBef>
              <a:buNone/>
            </a:pPr>
            <a:r>
              <a:rPr lang="en" sz="2400" b="1" dirty="0"/>
              <a:t>We can’t afford a therapist/nurse so we can’t serve our students with trauma.   </a:t>
            </a:r>
            <a:r>
              <a:rPr lang="en" sz="2400" dirty="0"/>
              <a:t>Supports in schools are helpful, but these resources are not required.</a:t>
            </a:r>
            <a:endParaRPr sz="2400" dirty="0"/>
          </a:p>
          <a:p>
            <a:pPr marL="0" indent="0">
              <a:spcBef>
                <a:spcPts val="1600"/>
              </a:spcBef>
              <a:buNone/>
            </a:pPr>
            <a:r>
              <a:rPr lang="en" sz="2400" b="1" dirty="0"/>
              <a:t>Trauma-informed approaches are just about students.                                                      </a:t>
            </a:r>
            <a:r>
              <a:rPr lang="en" sz="2400" dirty="0"/>
              <a:t>The health and well-being of staff is essential.</a:t>
            </a:r>
            <a:endParaRPr sz="2400" dirty="0"/>
          </a:p>
          <a:p>
            <a:pPr marL="0" indent="0">
              <a:spcBef>
                <a:spcPts val="1600"/>
              </a:spcBef>
              <a:buNone/>
            </a:pPr>
            <a:endParaRPr dirty="0"/>
          </a:p>
          <a:p>
            <a:pPr marL="0" indent="0">
              <a:spcBef>
                <a:spcPts val="1600"/>
              </a:spcBef>
              <a:spcAft>
                <a:spcPts val="1600"/>
              </a:spcAft>
              <a:buNone/>
            </a:pPr>
            <a:r>
              <a:rPr lang="en-US" b="1" dirty="0"/>
              <a:t>     </a:t>
            </a:r>
            <a:endParaRPr b="1" dirty="0"/>
          </a:p>
        </p:txBody>
      </p:sp>
    </p:spTree>
    <p:extLst>
      <p:ext uri="{BB962C8B-B14F-4D97-AF65-F5344CB8AC3E}">
        <p14:creationId xmlns:p14="http://schemas.microsoft.com/office/powerpoint/2010/main" val="34410767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1"/>
          <p:cNvSpPr/>
          <p:nvPr/>
        </p:nvSpPr>
        <p:spPr>
          <a:xfrm>
            <a:off x="6964200" y="2256675"/>
            <a:ext cx="2048100" cy="3302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5" name="Google Shape;135;p21"/>
          <p:cNvSpPr txBox="1">
            <a:spLocks noGrp="1"/>
          </p:cNvSpPr>
          <p:nvPr>
            <p:ph type="title" idx="4294967295"/>
          </p:nvPr>
        </p:nvSpPr>
        <p:spPr>
          <a:xfrm>
            <a:off x="200724" y="568963"/>
            <a:ext cx="8943276" cy="1056275"/>
          </a:xfrm>
          <a:prstGeom prst="rect">
            <a:avLst/>
          </a:prstGeom>
        </p:spPr>
        <p:txBody>
          <a:bodyPr spcFirstLastPara="1" vert="horz" wrap="square" lIns="91425" tIns="91425" rIns="91425" bIns="91425" rtlCol="0" anchor="b" anchorCtr="0">
            <a:noAutofit/>
          </a:bodyPr>
          <a:lstStyle/>
          <a:p>
            <a:pPr>
              <a:spcBef>
                <a:spcPts val="0"/>
              </a:spcBef>
            </a:pPr>
            <a:r>
              <a:rPr lang="en" sz="2800" b="1" dirty="0">
                <a:solidFill>
                  <a:schemeClr val="lt1"/>
                </a:solidFill>
                <a:highlight>
                  <a:schemeClr val="dk1"/>
                </a:highlight>
              </a:rPr>
              <a:t>What Does a T</a:t>
            </a:r>
            <a:r>
              <a:rPr lang="en-US" sz="2800" b="1" dirty="0">
                <a:solidFill>
                  <a:schemeClr val="lt1"/>
                </a:solidFill>
                <a:highlight>
                  <a:schemeClr val="dk1"/>
                </a:highlight>
              </a:rPr>
              <a:t>r</a:t>
            </a:r>
            <a:r>
              <a:rPr lang="en" sz="2800" b="1" dirty="0">
                <a:solidFill>
                  <a:schemeClr val="lt1"/>
                </a:solidFill>
                <a:highlight>
                  <a:schemeClr val="dk1"/>
                </a:highlight>
              </a:rPr>
              <a:t>auma-Informed School Look Like?</a:t>
            </a:r>
            <a:endParaRPr sz="2800" b="1" dirty="0">
              <a:solidFill>
                <a:schemeClr val="lt1"/>
              </a:solidFill>
              <a:highlight>
                <a:schemeClr val="dk1"/>
              </a:highlight>
            </a:endParaRPr>
          </a:p>
        </p:txBody>
      </p:sp>
      <p:grpSp>
        <p:nvGrpSpPr>
          <p:cNvPr id="136" name="Google Shape;136;p21"/>
          <p:cNvGrpSpPr/>
          <p:nvPr/>
        </p:nvGrpSpPr>
        <p:grpSpPr>
          <a:xfrm>
            <a:off x="52023" y="2256675"/>
            <a:ext cx="2234921" cy="3302700"/>
            <a:chOff x="431825" y="1342525"/>
            <a:chExt cx="2683300" cy="3302700"/>
          </a:xfrm>
        </p:grpSpPr>
        <p:sp>
          <p:nvSpPr>
            <p:cNvPr id="137" name="Google Shape;137;p21"/>
            <p:cNvSpPr/>
            <p:nvPr/>
          </p:nvSpPr>
          <p:spPr>
            <a:xfrm>
              <a:off x="431825" y="1342525"/>
              <a:ext cx="2683200" cy="330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8" name="Google Shape;138;p21"/>
            <p:cNvSpPr txBox="1"/>
            <p:nvPr/>
          </p:nvSpPr>
          <p:spPr>
            <a:xfrm>
              <a:off x="431925" y="1342525"/>
              <a:ext cx="2683200" cy="823200"/>
            </a:xfrm>
            <a:prstGeom prst="rect">
              <a:avLst/>
            </a:prstGeom>
            <a:solidFill>
              <a:schemeClr val="dk1"/>
            </a:solidFill>
            <a:ln>
              <a:noFill/>
            </a:ln>
          </p:spPr>
          <p:txBody>
            <a:bodyPr spcFirstLastPara="1" wrap="square" lIns="91425" tIns="91425" rIns="91425" bIns="91425" anchor="ctr" anchorCtr="0">
              <a:noAutofit/>
            </a:bodyPr>
            <a:lstStyle/>
            <a:p>
              <a:endParaRPr/>
            </a:p>
          </p:txBody>
        </p:sp>
      </p:grpSp>
      <p:sp>
        <p:nvSpPr>
          <p:cNvPr id="139" name="Google Shape;139;p21"/>
          <p:cNvSpPr txBox="1">
            <a:spLocks noGrp="1"/>
          </p:cNvSpPr>
          <p:nvPr>
            <p:ph type="body" idx="4294967295"/>
          </p:nvPr>
        </p:nvSpPr>
        <p:spPr>
          <a:xfrm>
            <a:off x="200717" y="2199775"/>
            <a:ext cx="349500" cy="823200"/>
          </a:xfrm>
          <a:prstGeom prst="rect">
            <a:avLst/>
          </a:prstGeom>
        </p:spPr>
        <p:txBody>
          <a:bodyPr spcFirstLastPara="1" vert="horz" wrap="square" lIns="91425" tIns="91425" rIns="91425" bIns="91425" rtlCol="0" anchor="ctr" anchorCtr="0">
            <a:noAutofit/>
          </a:bodyPr>
          <a:lstStyle/>
          <a:p>
            <a:pPr marL="0" indent="0" algn="ctr">
              <a:spcBef>
                <a:spcPts val="0"/>
              </a:spcBef>
              <a:buNone/>
            </a:pPr>
            <a:r>
              <a:rPr lang="en">
                <a:solidFill>
                  <a:schemeClr val="lt1"/>
                </a:solidFill>
              </a:rPr>
              <a:t>1</a:t>
            </a:r>
            <a:endParaRPr>
              <a:solidFill>
                <a:schemeClr val="lt1"/>
              </a:solidFill>
            </a:endParaRPr>
          </a:p>
        </p:txBody>
      </p:sp>
      <p:cxnSp>
        <p:nvCxnSpPr>
          <p:cNvPr id="140" name="Google Shape;140;p21"/>
          <p:cNvCxnSpPr/>
          <p:nvPr/>
        </p:nvCxnSpPr>
        <p:spPr>
          <a:xfrm>
            <a:off x="557850" y="2371975"/>
            <a:ext cx="0" cy="478800"/>
          </a:xfrm>
          <a:prstGeom prst="straightConnector1">
            <a:avLst/>
          </a:prstGeom>
          <a:noFill/>
          <a:ln w="9525" cap="flat" cmpd="sng">
            <a:solidFill>
              <a:schemeClr val="lt1"/>
            </a:solidFill>
            <a:prstDash val="solid"/>
            <a:round/>
            <a:headEnd type="none" w="sm" len="sm"/>
            <a:tailEnd type="none" w="sm" len="sm"/>
          </a:ln>
        </p:spPr>
      </p:cxnSp>
      <p:sp>
        <p:nvSpPr>
          <p:cNvPr id="141" name="Google Shape;141;p21"/>
          <p:cNvSpPr txBox="1">
            <a:spLocks noGrp="1"/>
          </p:cNvSpPr>
          <p:nvPr>
            <p:ph type="body" idx="4294967295"/>
          </p:nvPr>
        </p:nvSpPr>
        <p:spPr>
          <a:xfrm>
            <a:off x="565475" y="2194975"/>
            <a:ext cx="2101800" cy="823200"/>
          </a:xfrm>
          <a:prstGeom prst="rect">
            <a:avLst/>
          </a:prstGeom>
        </p:spPr>
        <p:txBody>
          <a:bodyPr spcFirstLastPara="1" vert="horz" wrap="square" lIns="91425" tIns="91425" rIns="91425" bIns="91425" rtlCol="0" anchor="ctr" anchorCtr="0">
            <a:noAutofit/>
          </a:bodyPr>
          <a:lstStyle/>
          <a:p>
            <a:pPr marL="0" indent="0">
              <a:spcBef>
                <a:spcPts val="0"/>
              </a:spcBef>
              <a:buClr>
                <a:srgbClr val="000000"/>
              </a:buClr>
              <a:buSzPts val="1100"/>
              <a:buNone/>
            </a:pPr>
            <a:r>
              <a:rPr lang="en">
                <a:solidFill>
                  <a:schemeClr val="lt1"/>
                </a:solidFill>
              </a:rPr>
              <a:t>Aware</a:t>
            </a:r>
            <a:endParaRPr>
              <a:solidFill>
                <a:schemeClr val="lt1"/>
              </a:solidFill>
            </a:endParaRPr>
          </a:p>
        </p:txBody>
      </p:sp>
      <p:sp>
        <p:nvSpPr>
          <p:cNvPr id="142" name="Google Shape;142;p21"/>
          <p:cNvSpPr txBox="1">
            <a:spLocks noGrp="1"/>
          </p:cNvSpPr>
          <p:nvPr>
            <p:ph type="body" idx="4294967295"/>
          </p:nvPr>
        </p:nvSpPr>
        <p:spPr>
          <a:xfrm>
            <a:off x="97175" y="3071275"/>
            <a:ext cx="2217300" cy="2587800"/>
          </a:xfrm>
          <a:prstGeom prst="rect">
            <a:avLst/>
          </a:prstGeom>
        </p:spPr>
        <p:txBody>
          <a:bodyPr spcFirstLastPara="1" vert="horz" wrap="square" lIns="91425" tIns="91425" rIns="91425" bIns="91425" rtlCol="0" anchor="t" anchorCtr="0">
            <a:noAutofit/>
          </a:bodyPr>
          <a:lstStyle/>
          <a:p>
            <a:pPr marL="0" indent="0">
              <a:spcBef>
                <a:spcPts val="0"/>
              </a:spcBef>
              <a:spcAft>
                <a:spcPts val="1600"/>
              </a:spcAft>
              <a:buNone/>
            </a:pPr>
            <a:r>
              <a:rPr lang="en" sz="1200" dirty="0"/>
              <a:t>School staff have been informed about the science of toxic stress and resilience and have begun to think about how to use this info to support changes within the school.</a:t>
            </a:r>
            <a:endParaRPr sz="1200" dirty="0"/>
          </a:p>
        </p:txBody>
      </p:sp>
      <p:grpSp>
        <p:nvGrpSpPr>
          <p:cNvPr id="143" name="Google Shape;143;p21"/>
          <p:cNvGrpSpPr/>
          <p:nvPr/>
        </p:nvGrpSpPr>
        <p:grpSpPr>
          <a:xfrm>
            <a:off x="2412298" y="2256675"/>
            <a:ext cx="2048055" cy="3302700"/>
            <a:chOff x="3221800" y="1342525"/>
            <a:chExt cx="2673003" cy="3302700"/>
          </a:xfrm>
        </p:grpSpPr>
        <p:sp>
          <p:nvSpPr>
            <p:cNvPr id="144" name="Google Shape;144;p21"/>
            <p:cNvSpPr/>
            <p:nvPr/>
          </p:nvSpPr>
          <p:spPr>
            <a:xfrm>
              <a:off x="3221803" y="1342525"/>
              <a:ext cx="2673000" cy="330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5" name="Google Shape;145;p21"/>
            <p:cNvSpPr txBox="1"/>
            <p:nvPr/>
          </p:nvSpPr>
          <p:spPr>
            <a:xfrm>
              <a:off x="3221800" y="1342525"/>
              <a:ext cx="2673000" cy="823200"/>
            </a:xfrm>
            <a:prstGeom prst="rect">
              <a:avLst/>
            </a:prstGeom>
            <a:solidFill>
              <a:schemeClr val="dk1"/>
            </a:solidFill>
            <a:ln>
              <a:noFill/>
            </a:ln>
          </p:spPr>
          <p:txBody>
            <a:bodyPr spcFirstLastPara="1" wrap="square" lIns="91425" tIns="91425" rIns="91425" bIns="91425" anchor="ctr" anchorCtr="0">
              <a:noAutofit/>
            </a:bodyPr>
            <a:lstStyle/>
            <a:p>
              <a:endParaRPr/>
            </a:p>
          </p:txBody>
        </p:sp>
      </p:grpSp>
      <p:sp>
        <p:nvSpPr>
          <p:cNvPr id="146" name="Google Shape;146;p21"/>
          <p:cNvSpPr txBox="1">
            <a:spLocks noGrp="1"/>
          </p:cNvSpPr>
          <p:nvPr>
            <p:ph type="body" idx="4294967295"/>
          </p:nvPr>
        </p:nvSpPr>
        <p:spPr>
          <a:xfrm>
            <a:off x="2627600" y="2230675"/>
            <a:ext cx="349500" cy="761400"/>
          </a:xfrm>
          <a:prstGeom prst="rect">
            <a:avLst/>
          </a:prstGeom>
        </p:spPr>
        <p:txBody>
          <a:bodyPr spcFirstLastPara="1" vert="horz" wrap="square" lIns="91425" tIns="91425" rIns="91425" bIns="91425" rtlCol="0" anchor="ctr" anchorCtr="0">
            <a:noAutofit/>
          </a:bodyPr>
          <a:lstStyle/>
          <a:p>
            <a:pPr marL="0" indent="0" algn="ctr">
              <a:spcBef>
                <a:spcPts val="0"/>
              </a:spcBef>
              <a:buNone/>
            </a:pPr>
            <a:r>
              <a:rPr lang="en">
                <a:solidFill>
                  <a:schemeClr val="lt1"/>
                </a:solidFill>
              </a:rPr>
              <a:t>2</a:t>
            </a:r>
            <a:endParaRPr>
              <a:solidFill>
                <a:schemeClr val="lt1"/>
              </a:solidFill>
            </a:endParaRPr>
          </a:p>
        </p:txBody>
      </p:sp>
      <p:cxnSp>
        <p:nvCxnSpPr>
          <p:cNvPr id="147" name="Google Shape;147;p21"/>
          <p:cNvCxnSpPr/>
          <p:nvPr/>
        </p:nvCxnSpPr>
        <p:spPr>
          <a:xfrm>
            <a:off x="2984725" y="2367175"/>
            <a:ext cx="0" cy="478800"/>
          </a:xfrm>
          <a:prstGeom prst="straightConnector1">
            <a:avLst/>
          </a:prstGeom>
          <a:noFill/>
          <a:ln w="9525" cap="flat" cmpd="sng">
            <a:solidFill>
              <a:schemeClr val="lt1"/>
            </a:solidFill>
            <a:prstDash val="solid"/>
            <a:round/>
            <a:headEnd type="none" w="sm" len="sm"/>
            <a:tailEnd type="none" w="sm" len="sm"/>
          </a:ln>
        </p:spPr>
      </p:cxnSp>
      <p:sp>
        <p:nvSpPr>
          <p:cNvPr id="148" name="Google Shape;148;p21"/>
          <p:cNvSpPr txBox="1">
            <a:spLocks noGrp="1"/>
          </p:cNvSpPr>
          <p:nvPr>
            <p:ph type="body" idx="4294967295"/>
          </p:nvPr>
        </p:nvSpPr>
        <p:spPr>
          <a:xfrm>
            <a:off x="2988925" y="2199775"/>
            <a:ext cx="2101800" cy="823200"/>
          </a:xfrm>
          <a:prstGeom prst="rect">
            <a:avLst/>
          </a:prstGeom>
        </p:spPr>
        <p:txBody>
          <a:bodyPr spcFirstLastPara="1" vert="horz" wrap="square" lIns="91425" tIns="91425" rIns="91425" bIns="91425" rtlCol="0" anchor="ctr" anchorCtr="0">
            <a:noAutofit/>
          </a:bodyPr>
          <a:lstStyle/>
          <a:p>
            <a:pPr marL="0" indent="0">
              <a:spcBef>
                <a:spcPts val="0"/>
              </a:spcBef>
              <a:buNone/>
            </a:pPr>
            <a:r>
              <a:rPr lang="en">
                <a:solidFill>
                  <a:schemeClr val="lt1"/>
                </a:solidFill>
              </a:rPr>
              <a:t>Sensitive</a:t>
            </a:r>
            <a:endParaRPr>
              <a:solidFill>
                <a:schemeClr val="lt1"/>
              </a:solidFill>
            </a:endParaRPr>
          </a:p>
        </p:txBody>
      </p:sp>
      <p:sp>
        <p:nvSpPr>
          <p:cNvPr id="149" name="Google Shape;149;p21"/>
          <p:cNvSpPr/>
          <p:nvPr/>
        </p:nvSpPr>
        <p:spPr>
          <a:xfrm>
            <a:off x="4564925" y="2256675"/>
            <a:ext cx="2217300" cy="330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50" name="Google Shape;150;p21"/>
          <p:cNvSpPr txBox="1">
            <a:spLocks noGrp="1"/>
          </p:cNvSpPr>
          <p:nvPr>
            <p:ph type="body" idx="4294967295"/>
          </p:nvPr>
        </p:nvSpPr>
        <p:spPr>
          <a:xfrm>
            <a:off x="4547300" y="3071275"/>
            <a:ext cx="2235000" cy="2458800"/>
          </a:xfrm>
          <a:prstGeom prst="rect">
            <a:avLst/>
          </a:prstGeom>
        </p:spPr>
        <p:txBody>
          <a:bodyPr spcFirstLastPara="1" vert="horz" wrap="square" lIns="91425" tIns="91425" rIns="91425" bIns="91425" rtlCol="0" anchor="t" anchorCtr="0">
            <a:noAutofit/>
          </a:bodyPr>
          <a:lstStyle/>
          <a:p>
            <a:pPr marL="0" indent="0">
              <a:spcBef>
                <a:spcPts val="0"/>
              </a:spcBef>
              <a:spcAft>
                <a:spcPts val="1600"/>
              </a:spcAft>
              <a:buNone/>
            </a:pPr>
            <a:r>
              <a:rPr lang="en" sz="1200"/>
              <a:t>Schools begin to change practices/policies and implement new ones to better support staff &amp; students.  Schools start to integrate brain-science approach throughout all programs.  Individual staff members begin to demonstrate changes in actions.  Community is bought in.</a:t>
            </a:r>
            <a:endParaRPr sz="1200"/>
          </a:p>
        </p:txBody>
      </p:sp>
      <p:sp>
        <p:nvSpPr>
          <p:cNvPr id="151" name="Google Shape;151;p21"/>
          <p:cNvSpPr txBox="1"/>
          <p:nvPr/>
        </p:nvSpPr>
        <p:spPr>
          <a:xfrm>
            <a:off x="4564925" y="2256663"/>
            <a:ext cx="2217300" cy="823200"/>
          </a:xfrm>
          <a:prstGeom prst="rect">
            <a:avLst/>
          </a:prstGeom>
          <a:solidFill>
            <a:schemeClr val="dk1"/>
          </a:solidFill>
          <a:ln>
            <a:noFill/>
          </a:ln>
        </p:spPr>
        <p:txBody>
          <a:bodyPr spcFirstLastPara="1" wrap="square" lIns="91425" tIns="91425" rIns="91425" bIns="91425" anchor="ctr" anchorCtr="0">
            <a:noAutofit/>
          </a:bodyPr>
          <a:lstStyle/>
          <a:p>
            <a:endParaRPr/>
          </a:p>
        </p:txBody>
      </p:sp>
      <p:sp>
        <p:nvSpPr>
          <p:cNvPr id="152" name="Google Shape;152;p21"/>
          <p:cNvSpPr txBox="1">
            <a:spLocks noGrp="1"/>
          </p:cNvSpPr>
          <p:nvPr>
            <p:ph type="body" idx="4294967295"/>
          </p:nvPr>
        </p:nvSpPr>
        <p:spPr>
          <a:xfrm>
            <a:off x="4611055" y="2199775"/>
            <a:ext cx="349500" cy="823200"/>
          </a:xfrm>
          <a:prstGeom prst="rect">
            <a:avLst/>
          </a:prstGeom>
        </p:spPr>
        <p:txBody>
          <a:bodyPr spcFirstLastPara="1" vert="horz" wrap="square" lIns="91425" tIns="91425" rIns="91425" bIns="91425" rtlCol="0" anchor="ctr" anchorCtr="0">
            <a:noAutofit/>
          </a:bodyPr>
          <a:lstStyle/>
          <a:p>
            <a:pPr marL="0" indent="0" algn="ctr">
              <a:spcBef>
                <a:spcPts val="0"/>
              </a:spcBef>
              <a:buNone/>
            </a:pPr>
            <a:r>
              <a:rPr lang="en">
                <a:solidFill>
                  <a:schemeClr val="lt1"/>
                </a:solidFill>
              </a:rPr>
              <a:t>3</a:t>
            </a:r>
            <a:endParaRPr>
              <a:solidFill>
                <a:schemeClr val="lt1"/>
              </a:solidFill>
            </a:endParaRPr>
          </a:p>
        </p:txBody>
      </p:sp>
      <p:cxnSp>
        <p:nvCxnSpPr>
          <p:cNvPr id="153" name="Google Shape;153;p21"/>
          <p:cNvCxnSpPr/>
          <p:nvPr/>
        </p:nvCxnSpPr>
        <p:spPr>
          <a:xfrm>
            <a:off x="4960550" y="2371975"/>
            <a:ext cx="0" cy="478800"/>
          </a:xfrm>
          <a:prstGeom prst="straightConnector1">
            <a:avLst/>
          </a:prstGeom>
          <a:noFill/>
          <a:ln w="9525" cap="flat" cmpd="sng">
            <a:solidFill>
              <a:schemeClr val="lt1"/>
            </a:solidFill>
            <a:prstDash val="solid"/>
            <a:round/>
            <a:headEnd type="none" w="sm" len="sm"/>
            <a:tailEnd type="none" w="sm" len="sm"/>
          </a:ln>
        </p:spPr>
      </p:cxnSp>
      <p:sp>
        <p:nvSpPr>
          <p:cNvPr id="154" name="Google Shape;154;p21"/>
          <p:cNvSpPr txBox="1">
            <a:spLocks noGrp="1"/>
          </p:cNvSpPr>
          <p:nvPr>
            <p:ph type="body" idx="4294967295"/>
          </p:nvPr>
        </p:nvSpPr>
        <p:spPr>
          <a:xfrm>
            <a:off x="5046850" y="2194963"/>
            <a:ext cx="2101800" cy="823200"/>
          </a:xfrm>
          <a:prstGeom prst="rect">
            <a:avLst/>
          </a:prstGeom>
        </p:spPr>
        <p:txBody>
          <a:bodyPr spcFirstLastPara="1" vert="horz" wrap="square" lIns="91425" tIns="91425" rIns="91425" bIns="91425" rtlCol="0" anchor="ctr" anchorCtr="0">
            <a:noAutofit/>
          </a:bodyPr>
          <a:lstStyle/>
          <a:p>
            <a:pPr marL="0" indent="0">
              <a:spcBef>
                <a:spcPts val="0"/>
              </a:spcBef>
              <a:buNone/>
            </a:pPr>
            <a:r>
              <a:rPr lang="en">
                <a:solidFill>
                  <a:schemeClr val="lt1"/>
                </a:solidFill>
              </a:rPr>
              <a:t>Responsive</a:t>
            </a:r>
            <a:endParaRPr>
              <a:solidFill>
                <a:schemeClr val="lt1"/>
              </a:solidFill>
            </a:endParaRPr>
          </a:p>
        </p:txBody>
      </p:sp>
      <p:sp>
        <p:nvSpPr>
          <p:cNvPr id="155" name="Google Shape;155;p21"/>
          <p:cNvSpPr txBox="1"/>
          <p:nvPr/>
        </p:nvSpPr>
        <p:spPr>
          <a:xfrm>
            <a:off x="2412300" y="3071275"/>
            <a:ext cx="2048100" cy="2376300"/>
          </a:xfrm>
          <a:prstGeom prst="rect">
            <a:avLst/>
          </a:prstGeom>
          <a:noFill/>
          <a:ln>
            <a:noFill/>
          </a:ln>
        </p:spPr>
        <p:txBody>
          <a:bodyPr spcFirstLastPara="1" wrap="square" lIns="91425" tIns="91425" rIns="91425" bIns="91425" anchor="t" anchorCtr="0">
            <a:noAutofit/>
          </a:bodyPr>
          <a:lstStyle/>
          <a:p>
            <a:r>
              <a:rPr lang="en" sz="1200">
                <a:solidFill>
                  <a:schemeClr val="dk1"/>
                </a:solidFill>
                <a:latin typeface="Roboto"/>
                <a:ea typeface="Roboto"/>
                <a:cs typeface="Roboto"/>
                <a:sym typeface="Roboto"/>
              </a:rPr>
              <a:t>School staff begin to explore brain-science principles and how they apply to existing practices.  There is leadership buy-in for a change process.  Brain-Science Core Team is established.  Schools share with community and stakeholders that they have begun this journey.</a:t>
            </a:r>
            <a:endParaRPr sz="1200">
              <a:solidFill>
                <a:schemeClr val="dk1"/>
              </a:solidFill>
              <a:latin typeface="Roboto"/>
              <a:ea typeface="Roboto"/>
              <a:cs typeface="Roboto"/>
              <a:sym typeface="Roboto"/>
            </a:endParaRPr>
          </a:p>
        </p:txBody>
      </p:sp>
      <p:sp>
        <p:nvSpPr>
          <p:cNvPr id="156" name="Google Shape;156;p21"/>
          <p:cNvSpPr txBox="1"/>
          <p:nvPr/>
        </p:nvSpPr>
        <p:spPr>
          <a:xfrm>
            <a:off x="6975575" y="2266025"/>
            <a:ext cx="1991400" cy="823200"/>
          </a:xfrm>
          <a:prstGeom prst="rect">
            <a:avLst/>
          </a:prstGeom>
          <a:solidFill>
            <a:schemeClr val="dk1"/>
          </a:solidFill>
          <a:ln>
            <a:noFill/>
          </a:ln>
        </p:spPr>
        <p:txBody>
          <a:bodyPr spcFirstLastPara="1" wrap="square" lIns="91425" tIns="91425" rIns="91425" bIns="91425" anchor="t" anchorCtr="0">
            <a:noAutofit/>
          </a:bodyPr>
          <a:lstStyle/>
          <a:p>
            <a:endParaRPr/>
          </a:p>
        </p:txBody>
      </p:sp>
      <p:sp>
        <p:nvSpPr>
          <p:cNvPr id="157" name="Google Shape;157;p21"/>
          <p:cNvSpPr txBox="1"/>
          <p:nvPr/>
        </p:nvSpPr>
        <p:spPr>
          <a:xfrm>
            <a:off x="7146275" y="2367175"/>
            <a:ext cx="227700" cy="537000"/>
          </a:xfrm>
          <a:prstGeom prst="rect">
            <a:avLst/>
          </a:prstGeom>
          <a:solidFill>
            <a:schemeClr val="dk1"/>
          </a:solidFill>
          <a:ln>
            <a:noFill/>
          </a:ln>
        </p:spPr>
        <p:txBody>
          <a:bodyPr spcFirstLastPara="1" wrap="square" lIns="91425" tIns="91425" rIns="91425" bIns="91425" anchor="t" anchorCtr="0">
            <a:noAutofit/>
          </a:bodyPr>
          <a:lstStyle/>
          <a:p>
            <a:r>
              <a:rPr lang="en">
                <a:solidFill>
                  <a:schemeClr val="lt1"/>
                </a:solidFill>
                <a:latin typeface="Roboto"/>
                <a:ea typeface="Roboto"/>
                <a:cs typeface="Roboto"/>
                <a:sym typeface="Roboto"/>
              </a:rPr>
              <a:t>4</a:t>
            </a:r>
            <a:endParaRPr>
              <a:solidFill>
                <a:schemeClr val="lt1"/>
              </a:solidFill>
              <a:latin typeface="Roboto"/>
              <a:ea typeface="Roboto"/>
              <a:cs typeface="Roboto"/>
              <a:sym typeface="Roboto"/>
            </a:endParaRPr>
          </a:p>
        </p:txBody>
      </p:sp>
      <p:cxnSp>
        <p:nvCxnSpPr>
          <p:cNvPr id="158" name="Google Shape;158;p21"/>
          <p:cNvCxnSpPr/>
          <p:nvPr/>
        </p:nvCxnSpPr>
        <p:spPr>
          <a:xfrm>
            <a:off x="7442150" y="2430775"/>
            <a:ext cx="0" cy="409800"/>
          </a:xfrm>
          <a:prstGeom prst="straightConnector1">
            <a:avLst/>
          </a:prstGeom>
          <a:noFill/>
          <a:ln w="9525" cap="flat" cmpd="sng">
            <a:solidFill>
              <a:schemeClr val="dk2"/>
            </a:solidFill>
            <a:prstDash val="solid"/>
            <a:round/>
            <a:headEnd type="none" w="med" len="med"/>
            <a:tailEnd type="none" w="med" len="med"/>
          </a:ln>
        </p:spPr>
      </p:cxnSp>
      <p:sp>
        <p:nvSpPr>
          <p:cNvPr id="159" name="Google Shape;159;p21"/>
          <p:cNvSpPr txBox="1"/>
          <p:nvPr/>
        </p:nvSpPr>
        <p:spPr>
          <a:xfrm>
            <a:off x="7510325" y="2401675"/>
            <a:ext cx="1183500" cy="409800"/>
          </a:xfrm>
          <a:prstGeom prst="rect">
            <a:avLst/>
          </a:prstGeom>
          <a:solidFill>
            <a:schemeClr val="dk1"/>
          </a:solidFill>
          <a:ln>
            <a:noFill/>
          </a:ln>
        </p:spPr>
        <p:txBody>
          <a:bodyPr spcFirstLastPara="1" wrap="square" lIns="91425" tIns="91425" rIns="91425" bIns="91425" anchor="t" anchorCtr="0">
            <a:noAutofit/>
          </a:bodyPr>
          <a:lstStyle/>
          <a:p>
            <a:r>
              <a:rPr lang="en">
                <a:solidFill>
                  <a:schemeClr val="lt1"/>
                </a:solidFill>
                <a:latin typeface="Roboto"/>
                <a:ea typeface="Roboto"/>
                <a:cs typeface="Roboto"/>
                <a:sym typeface="Roboto"/>
              </a:rPr>
              <a:t>Informed</a:t>
            </a:r>
            <a:endParaRPr>
              <a:solidFill>
                <a:schemeClr val="lt1"/>
              </a:solidFill>
              <a:latin typeface="Roboto"/>
              <a:ea typeface="Roboto"/>
              <a:cs typeface="Roboto"/>
              <a:sym typeface="Roboto"/>
            </a:endParaRPr>
          </a:p>
        </p:txBody>
      </p:sp>
      <p:sp>
        <p:nvSpPr>
          <p:cNvPr id="160" name="Google Shape;160;p21"/>
          <p:cNvSpPr txBox="1"/>
          <p:nvPr/>
        </p:nvSpPr>
        <p:spPr>
          <a:xfrm>
            <a:off x="7021100" y="3153625"/>
            <a:ext cx="1945800" cy="2376300"/>
          </a:xfrm>
          <a:prstGeom prst="rect">
            <a:avLst/>
          </a:prstGeom>
          <a:noFill/>
          <a:ln>
            <a:noFill/>
          </a:ln>
        </p:spPr>
        <p:txBody>
          <a:bodyPr spcFirstLastPara="1" wrap="square" lIns="91425" tIns="91425" rIns="91425" bIns="91425" anchor="t" anchorCtr="0">
            <a:noAutofit/>
          </a:bodyPr>
          <a:lstStyle/>
          <a:p>
            <a:r>
              <a:rPr lang="en" sz="1200">
                <a:solidFill>
                  <a:schemeClr val="dk1"/>
                </a:solidFill>
                <a:latin typeface="Roboto"/>
                <a:ea typeface="Roboto"/>
                <a:cs typeface="Roboto"/>
                <a:sym typeface="Roboto"/>
              </a:rPr>
              <a:t>Schools begin to see results from changes they have implemented.  All staff are bought in, demonstrating practices that reflect the needs of students.  Data drives decision-making.  Schools work closely &amp; responsively with parents and community members to meet ongoing needs.</a:t>
            </a:r>
            <a:endParaRPr sz="1200">
              <a:solidFill>
                <a:schemeClr val="dk1"/>
              </a:solidFill>
              <a:latin typeface="Roboto"/>
              <a:ea typeface="Roboto"/>
              <a:cs typeface="Roboto"/>
              <a:sym typeface="Roboto"/>
            </a:endParaRPr>
          </a:p>
        </p:txBody>
      </p:sp>
    </p:spTree>
    <p:extLst>
      <p:ext uri="{BB962C8B-B14F-4D97-AF65-F5344CB8AC3E}">
        <p14:creationId xmlns:p14="http://schemas.microsoft.com/office/powerpoint/2010/main" val="33695767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3"/>
          <p:cNvSpPr txBox="1">
            <a:spLocks noGrp="1"/>
          </p:cNvSpPr>
          <p:nvPr>
            <p:ph type="title"/>
          </p:nvPr>
        </p:nvSpPr>
        <p:spPr>
          <a:xfrm>
            <a:off x="280950" y="4708800"/>
            <a:ext cx="8582100" cy="1014300"/>
          </a:xfrm>
          <a:prstGeom prst="rect">
            <a:avLst/>
          </a:prstGeom>
        </p:spPr>
        <p:txBody>
          <a:bodyPr spcFirstLastPara="1" vert="horz" wrap="square" lIns="91425" tIns="91425" rIns="91425" bIns="91425" rtlCol="0" anchor="b" anchorCtr="0">
            <a:noAutofit/>
          </a:bodyPr>
          <a:lstStyle/>
          <a:p>
            <a:pPr algn="l"/>
            <a:endParaRPr/>
          </a:p>
          <a:p>
            <a:pPr algn="r"/>
            <a:r>
              <a:rPr lang="en" b="1"/>
              <a:t>Step 6c: Make Changes</a:t>
            </a:r>
            <a:endParaRPr b="1"/>
          </a:p>
        </p:txBody>
      </p:sp>
      <p:pic>
        <p:nvPicPr>
          <p:cNvPr id="173" name="Google Shape;173;p23"/>
          <p:cNvPicPr preferRelativeResize="0"/>
          <p:nvPr/>
        </p:nvPicPr>
        <p:blipFill>
          <a:blip r:embed="rId3">
            <a:alphaModFix/>
          </a:blip>
          <a:stretch>
            <a:fillRect/>
          </a:stretch>
        </p:blipFill>
        <p:spPr>
          <a:xfrm>
            <a:off x="411480" y="914400"/>
            <a:ext cx="8321040" cy="5086352"/>
          </a:xfrm>
          <a:prstGeom prst="rect">
            <a:avLst/>
          </a:prstGeom>
          <a:noFill/>
          <a:ln>
            <a:noFill/>
          </a:ln>
        </p:spPr>
      </p:pic>
    </p:spTree>
    <p:extLst>
      <p:ext uri="{BB962C8B-B14F-4D97-AF65-F5344CB8AC3E}">
        <p14:creationId xmlns:p14="http://schemas.microsoft.com/office/powerpoint/2010/main" val="21118581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1" y="1200150"/>
            <a:ext cx="7029449" cy="765572"/>
          </a:xfrm>
        </p:spPr>
        <p:txBody>
          <a:bodyPr>
            <a:normAutofit/>
          </a:bodyPr>
          <a:lstStyle/>
          <a:p>
            <a:r>
              <a:rPr lang="en-US" sz="2200" b="1" dirty="0"/>
              <a:t>Build Stronger Brains and Resilient Communities</a:t>
            </a:r>
          </a:p>
        </p:txBody>
      </p:sp>
      <p:sp>
        <p:nvSpPr>
          <p:cNvPr id="3" name="Content Placeholder 2"/>
          <p:cNvSpPr>
            <a:spLocks noGrp="1"/>
          </p:cNvSpPr>
          <p:nvPr>
            <p:ph idx="1"/>
          </p:nvPr>
        </p:nvSpPr>
        <p:spPr>
          <a:xfrm>
            <a:off x="4171950" y="2663429"/>
            <a:ext cx="4457700" cy="3051572"/>
          </a:xfrm>
        </p:spPr>
        <p:txBody>
          <a:bodyPr>
            <a:normAutofit fontScale="85000" lnSpcReduction="10000"/>
          </a:bodyPr>
          <a:lstStyle/>
          <a:p>
            <a:r>
              <a:rPr lang="en-US" dirty="0">
                <a:hlinkClick r:id="rId4"/>
              </a:rPr>
              <a:t>Experiences Build Brain Architecture</a:t>
            </a:r>
            <a:endParaRPr lang="en-US" dirty="0"/>
          </a:p>
          <a:p>
            <a:endParaRPr lang="en-US" sz="1350" dirty="0"/>
          </a:p>
          <a:p>
            <a:r>
              <a:rPr lang="en-US" dirty="0">
                <a:hlinkClick r:id="rId5"/>
              </a:rPr>
              <a:t>Serve &amp; Return Interaction Shapes Brain Circuitry</a:t>
            </a:r>
            <a:endParaRPr lang="en-US" dirty="0"/>
          </a:p>
          <a:p>
            <a:endParaRPr lang="en-US" sz="825" dirty="0"/>
          </a:p>
          <a:p>
            <a:r>
              <a:rPr lang="en-US" dirty="0">
                <a:hlinkClick r:id="rId6"/>
              </a:rPr>
              <a:t>Toxic Stress Derails Healthy Development</a:t>
            </a:r>
            <a:endParaRPr lang="en-US" dirty="0"/>
          </a:p>
        </p:txBody>
      </p:sp>
      <p:pic>
        <p:nvPicPr>
          <p:cNvPr id="1026" name="Picture 2" descr="Center on the Developing Child at Harvard Universit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8700" y="2286001"/>
            <a:ext cx="2971800" cy="3085329"/>
          </a:xfrm>
          <a:prstGeom prst="rect">
            <a:avLst/>
          </a:prstGeom>
          <a:noFill/>
          <a:extLst>
            <a:ext uri="{909E8E84-426E-40DD-AFC4-6F175D3DCCD1}">
              <a14:hiddenFill xmlns:a14="http://schemas.microsoft.com/office/drawing/2010/main">
                <a:solidFill>
                  <a:srgbClr val="FFFFFF"/>
                </a:solidFill>
              </a14:hiddenFill>
            </a:ext>
          </a:extLst>
        </p:spPr>
      </p:pic>
      <p:pic>
        <p:nvPicPr>
          <p:cNvPr id="4" name="hMyDFYSkZSU"/>
          <p:cNvPicPr>
            <a:picLocks noRot="1" noChangeAspect="1"/>
          </p:cNvPicPr>
          <p:nvPr>
            <a:videoFile r:link="rId1"/>
          </p:nvPr>
        </p:nvPicPr>
        <p:blipFill>
          <a:blip r:embed="rId8"/>
          <a:stretch>
            <a:fillRect/>
          </a:stretch>
        </p:blipFill>
        <p:spPr>
          <a:xfrm>
            <a:off x="914400" y="2140954"/>
            <a:ext cx="7486650" cy="3375422"/>
          </a:xfrm>
          <a:prstGeom prst="rect">
            <a:avLst/>
          </a:prstGeom>
        </p:spPr>
      </p:pic>
    </p:spTree>
    <p:extLst>
      <p:ext uri="{BB962C8B-B14F-4D97-AF65-F5344CB8AC3E}">
        <p14:creationId xmlns:p14="http://schemas.microsoft.com/office/powerpoint/2010/main" val="8856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4645"/>
            <a:ext cx="8616542" cy="800751"/>
          </a:xfrm>
        </p:spPr>
        <p:txBody>
          <a:bodyPr>
            <a:normAutofit fontScale="90000"/>
          </a:bodyPr>
          <a:lstStyle/>
          <a:p>
            <a:pPr algn="l"/>
            <a:r>
              <a:rPr lang="en-US" b="1" dirty="0"/>
              <a:t>Compassionate Schools Curriculum: </a:t>
            </a:r>
            <a:br>
              <a:rPr lang="en-US" b="1" dirty="0"/>
            </a:br>
            <a:r>
              <a:rPr lang="en-US" b="1" dirty="0"/>
              <a:t>Brain Architecture Game</a:t>
            </a:r>
          </a:p>
        </p:txBody>
      </p:sp>
      <p:sp>
        <p:nvSpPr>
          <p:cNvPr id="5" name="Content Placeholder 2"/>
          <p:cNvSpPr txBox="1">
            <a:spLocks/>
          </p:cNvSpPr>
          <p:nvPr/>
        </p:nvSpPr>
        <p:spPr>
          <a:xfrm>
            <a:off x="1600200" y="1828800"/>
            <a:ext cx="6057900" cy="3600450"/>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anose="020B0604020202020204" pitchFamily="34" charset="0"/>
              <a:buChar char="•"/>
            </a:pPr>
            <a:endParaRPr lang="en-US" sz="2100" dirty="0">
              <a:latin typeface="Calibri" panose="020F0502020204030204" pitchFamily="34" charset="0"/>
            </a:endParaRPr>
          </a:p>
          <a:p>
            <a:pPr marL="685800" lvl="2" indent="0">
              <a:buNone/>
            </a:pPr>
            <a:endParaRPr lang="en-US" sz="1800" dirty="0"/>
          </a:p>
          <a:p>
            <a:endParaRPr lang="en-US" sz="2400" dirty="0"/>
          </a:p>
        </p:txBody>
      </p:sp>
      <p:sp>
        <p:nvSpPr>
          <p:cNvPr id="7" name="Rectangle 6"/>
          <p:cNvSpPr/>
          <p:nvPr/>
        </p:nvSpPr>
        <p:spPr>
          <a:xfrm>
            <a:off x="402672" y="2228850"/>
            <a:ext cx="8447713" cy="1569660"/>
          </a:xfrm>
          <a:prstGeom prst="rect">
            <a:avLst/>
          </a:prstGeom>
        </p:spPr>
        <p:txBody>
          <a:bodyPr wrap="square">
            <a:spAutoFit/>
          </a:bodyPr>
          <a:lstStyle/>
          <a:p>
            <a:pPr marL="428625" indent="-428625">
              <a:buFont typeface="Arial" panose="020B0604020202020204" pitchFamily="34" charset="0"/>
              <a:buChar char="•"/>
            </a:pPr>
            <a:r>
              <a:rPr lang="en-US" sz="2400" dirty="0"/>
              <a:t>Developed by Harvard Center on the Developing Child </a:t>
            </a:r>
          </a:p>
          <a:p>
            <a:pPr marL="428625" indent="-428625">
              <a:buFont typeface="Arial" panose="020B0604020202020204" pitchFamily="34" charset="0"/>
              <a:buChar char="•"/>
            </a:pPr>
            <a:r>
              <a:rPr lang="en-US" sz="2400" dirty="0"/>
              <a:t>Hands-on, experiential learning</a:t>
            </a:r>
          </a:p>
          <a:p>
            <a:pPr marL="428625" indent="-428625">
              <a:buFont typeface="Arial" panose="020B0604020202020204" pitchFamily="34" charset="0"/>
              <a:buChar char="•"/>
            </a:pPr>
            <a:r>
              <a:rPr lang="en-US" sz="2400" dirty="0"/>
              <a:t>Team-building </a:t>
            </a:r>
          </a:p>
          <a:p>
            <a:pPr marL="428625" indent="-428625">
              <a:buFont typeface="Arial" panose="020B0604020202020204" pitchFamily="34" charset="0"/>
              <a:buChar char="•"/>
            </a:pPr>
            <a:r>
              <a:rPr lang="en-US" sz="2400" dirty="0"/>
              <a:t>Introduction to concepts of toxic stress and brain architecture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0700" y="4057650"/>
            <a:ext cx="3020260" cy="1710454"/>
          </a:xfrm>
          <a:prstGeom prst="rect">
            <a:avLst/>
          </a:prstGeom>
        </p:spPr>
      </p:pic>
      <p:sp>
        <p:nvSpPr>
          <p:cNvPr id="3" name="Rectangle 2"/>
          <p:cNvSpPr/>
          <p:nvPr/>
        </p:nvSpPr>
        <p:spPr>
          <a:xfrm>
            <a:off x="342900" y="5657850"/>
            <a:ext cx="4114800" cy="253916"/>
          </a:xfrm>
          <a:prstGeom prst="rect">
            <a:avLst/>
          </a:prstGeom>
        </p:spPr>
        <p:txBody>
          <a:bodyPr wrap="square">
            <a:spAutoFit/>
          </a:bodyPr>
          <a:lstStyle/>
          <a:p>
            <a:r>
              <a:rPr lang="en-US" sz="1050" dirty="0">
                <a:hlinkClick r:id="rId4"/>
              </a:rPr>
              <a:t>https://dev.thebrainarchitecturegame.com/get-a-copy/</a:t>
            </a:r>
            <a:r>
              <a:rPr lang="en-US" sz="1050" dirty="0"/>
              <a:t> </a:t>
            </a:r>
          </a:p>
        </p:txBody>
      </p:sp>
    </p:spTree>
    <p:extLst>
      <p:ext uri="{BB962C8B-B14F-4D97-AF65-F5344CB8AC3E}">
        <p14:creationId xmlns:p14="http://schemas.microsoft.com/office/powerpoint/2010/main" val="420394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02D4DE-12A5-4E27-9CCC-8D5C3BCED83A}"/>
              </a:ext>
            </a:extLst>
          </p:cNvPr>
          <p:cNvSpPr>
            <a:spLocks noGrp="1"/>
          </p:cNvSpPr>
          <p:nvPr>
            <p:ph type="title"/>
          </p:nvPr>
        </p:nvSpPr>
        <p:spPr>
          <a:xfrm>
            <a:off x="1141217" y="1233349"/>
            <a:ext cx="6859785" cy="765572"/>
          </a:xfrm>
        </p:spPr>
        <p:txBody>
          <a:bodyPr>
            <a:normAutofit fontScale="90000"/>
          </a:bodyPr>
          <a:lstStyle/>
          <a:p>
            <a:r>
              <a:rPr lang="en-US" b="1" dirty="0"/>
              <a:t>Building Brains is Group Work!</a:t>
            </a:r>
          </a:p>
        </p:txBody>
      </p:sp>
      <p:pic>
        <p:nvPicPr>
          <p:cNvPr id="9" name="Content Placeholder 8">
            <a:extLst>
              <a:ext uri="{FF2B5EF4-FFF2-40B4-BE49-F238E27FC236}">
                <a16:creationId xmlns:a16="http://schemas.microsoft.com/office/drawing/2014/main" id="{DE5E7A1B-E07A-41AD-ABC6-A87544D4C12D}"/>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143001" y="2643189"/>
            <a:ext cx="3314700" cy="2486025"/>
          </a:xfrm>
        </p:spPr>
      </p:pic>
      <p:pic>
        <p:nvPicPr>
          <p:cNvPr id="11" name="Content Placeholder 10">
            <a:extLst>
              <a:ext uri="{FF2B5EF4-FFF2-40B4-BE49-F238E27FC236}">
                <a16:creationId xmlns:a16="http://schemas.microsoft.com/office/drawing/2014/main" id="{D6FFA9FF-192A-4DF6-9713-86053241CA7A}"/>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86301" y="2643189"/>
            <a:ext cx="3314700" cy="2486025"/>
          </a:xfrm>
        </p:spPr>
      </p:pic>
    </p:spTree>
    <p:extLst>
      <p:ext uri="{BB962C8B-B14F-4D97-AF65-F5344CB8AC3E}">
        <p14:creationId xmlns:p14="http://schemas.microsoft.com/office/powerpoint/2010/main" val="22987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335560" y="1200150"/>
            <a:ext cx="8556770" cy="688946"/>
          </a:xfrm>
          <a:prstGeom prst="rect">
            <a:avLst/>
          </a:prstGeom>
        </p:spPr>
        <p:txBody>
          <a:bodyPr spcFirstLastPara="1" vert="horz" wrap="square" lIns="68569" tIns="68569" rIns="68569" bIns="68569" rtlCol="0" anchor="b" anchorCtr="0">
            <a:noAutofit/>
          </a:bodyPr>
          <a:lstStyle/>
          <a:p>
            <a:br>
              <a:rPr lang="en-US" b="1" dirty="0"/>
            </a:br>
            <a:br>
              <a:rPr lang="en-US" b="1" dirty="0"/>
            </a:br>
            <a:br>
              <a:rPr lang="en-US" b="1" dirty="0"/>
            </a:br>
            <a:br>
              <a:rPr lang="en-US" b="1" dirty="0"/>
            </a:br>
            <a:r>
              <a:rPr lang="en-US" b="1" dirty="0"/>
              <a:t>Building Relationships and Targeted Skills</a:t>
            </a:r>
            <a:endParaRPr lang="en" b="1" dirty="0"/>
          </a:p>
        </p:txBody>
      </p:sp>
      <p:sp>
        <p:nvSpPr>
          <p:cNvPr id="144" name="Shape 144"/>
          <p:cNvSpPr/>
          <p:nvPr/>
        </p:nvSpPr>
        <p:spPr>
          <a:xfrm>
            <a:off x="3962120" y="2343150"/>
            <a:ext cx="2286000" cy="2114550"/>
          </a:xfrm>
          <a:prstGeom prst="ellipse">
            <a:avLst/>
          </a:prstGeom>
          <a:noFill/>
          <a:ln w="114300" cap="flat" cmpd="sng">
            <a:solidFill>
              <a:srgbClr val="4ECDC4"/>
            </a:solidFill>
            <a:prstDash val="solid"/>
            <a:round/>
            <a:headEnd type="none" w="med" len="med"/>
            <a:tailEnd type="none" w="med" len="med"/>
          </a:ln>
        </p:spPr>
        <p:txBody>
          <a:bodyPr lIns="68569" tIns="68569" rIns="68569" bIns="68569" anchor="ctr" anchorCtr="0">
            <a:noAutofit/>
          </a:bodyPr>
          <a:lstStyle/>
          <a:p>
            <a:pPr algn="ctr"/>
            <a:r>
              <a:rPr lang="en-US" sz="1500" b="1" dirty="0">
                <a:latin typeface="Montserrat"/>
                <a:ea typeface="Montserrat"/>
                <a:cs typeface="Montserrat"/>
                <a:sym typeface="Montserrat"/>
              </a:rPr>
              <a:t>STAFF</a:t>
            </a:r>
            <a:endParaRPr lang="en" sz="1500" b="1" dirty="0">
              <a:latin typeface="Montserrat"/>
              <a:ea typeface="Montserrat"/>
              <a:cs typeface="Montserrat"/>
              <a:sym typeface="Montserrat"/>
            </a:endParaRPr>
          </a:p>
        </p:txBody>
      </p:sp>
      <p:sp>
        <p:nvSpPr>
          <p:cNvPr id="145" name="Shape 145"/>
          <p:cNvSpPr/>
          <p:nvPr/>
        </p:nvSpPr>
        <p:spPr>
          <a:xfrm>
            <a:off x="2286000" y="2343150"/>
            <a:ext cx="2286000" cy="2114550"/>
          </a:xfrm>
          <a:prstGeom prst="ellipse">
            <a:avLst/>
          </a:prstGeom>
          <a:noFill/>
          <a:ln w="114300" cap="flat" cmpd="sng">
            <a:solidFill>
              <a:schemeClr val="accent4">
                <a:lumMod val="60000"/>
                <a:lumOff val="40000"/>
              </a:schemeClr>
            </a:solidFill>
            <a:prstDash val="solid"/>
            <a:round/>
            <a:headEnd type="none" w="med" len="med"/>
            <a:tailEnd type="none" w="med" len="med"/>
          </a:ln>
        </p:spPr>
        <p:txBody>
          <a:bodyPr lIns="68569" tIns="68569" rIns="68569" bIns="68569" anchor="ctr" anchorCtr="0">
            <a:noAutofit/>
          </a:bodyPr>
          <a:lstStyle/>
          <a:p>
            <a:pPr algn="ctr"/>
            <a:r>
              <a:rPr lang="en-US" sz="1500" b="1" dirty="0">
                <a:latin typeface="Montserrat"/>
                <a:ea typeface="Montserrat"/>
                <a:cs typeface="Montserrat"/>
                <a:sym typeface="Montserrat"/>
              </a:rPr>
              <a:t>STUDENTS</a:t>
            </a:r>
            <a:endParaRPr lang="en" sz="1500" b="1" dirty="0">
              <a:latin typeface="Montserrat"/>
              <a:ea typeface="Montserrat"/>
              <a:cs typeface="Montserrat"/>
              <a:sym typeface="Montserrat"/>
            </a:endParaRPr>
          </a:p>
        </p:txBody>
      </p:sp>
      <p:sp>
        <p:nvSpPr>
          <p:cNvPr id="146" name="Shape 146"/>
          <p:cNvSpPr/>
          <p:nvPr/>
        </p:nvSpPr>
        <p:spPr>
          <a:xfrm>
            <a:off x="3257550" y="3657600"/>
            <a:ext cx="2364638" cy="2114550"/>
          </a:xfrm>
          <a:prstGeom prst="ellipse">
            <a:avLst/>
          </a:prstGeom>
          <a:noFill/>
          <a:ln w="114300" cap="flat" cmpd="sng">
            <a:solidFill>
              <a:srgbClr val="454F5B"/>
            </a:solidFill>
            <a:prstDash val="solid"/>
            <a:round/>
            <a:headEnd type="none" w="med" len="med"/>
            <a:tailEnd type="none" w="med" len="med"/>
          </a:ln>
        </p:spPr>
        <p:txBody>
          <a:bodyPr lIns="68569" tIns="68569" rIns="68569" bIns="68569" anchor="ctr" anchorCtr="0">
            <a:noAutofit/>
          </a:bodyPr>
          <a:lstStyle/>
          <a:p>
            <a:pPr algn="ctr"/>
            <a:r>
              <a:rPr lang="en-US" sz="1500" b="1" dirty="0">
                <a:latin typeface="Montserrat"/>
                <a:ea typeface="Montserrat"/>
                <a:cs typeface="Montserrat"/>
                <a:sym typeface="Montserrat"/>
              </a:rPr>
              <a:t>CURRICULUM</a:t>
            </a:r>
            <a:endParaRPr lang="en" sz="1500" b="1" dirty="0">
              <a:latin typeface="Montserrat"/>
              <a:ea typeface="Montserrat"/>
              <a:cs typeface="Montserrat"/>
              <a:sym typeface="Montserrat"/>
            </a:endParaRPr>
          </a:p>
        </p:txBody>
      </p:sp>
    </p:spTree>
    <p:extLst>
      <p:ext uri="{BB962C8B-B14F-4D97-AF65-F5344CB8AC3E}">
        <p14:creationId xmlns:p14="http://schemas.microsoft.com/office/powerpoint/2010/main" val="142351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026" y="1063229"/>
            <a:ext cx="6678524" cy="857250"/>
          </a:xfrm>
        </p:spPr>
        <p:txBody>
          <a:bodyPr>
            <a:normAutofit fontScale="90000"/>
          </a:bodyPr>
          <a:lstStyle/>
          <a:p>
            <a:pPr algn="l"/>
            <a:r>
              <a:rPr lang="en-US" b="1" dirty="0"/>
              <a:t>Curriculum: Educator Self-Care</a:t>
            </a:r>
          </a:p>
        </p:txBody>
      </p:sp>
      <p:sp>
        <p:nvSpPr>
          <p:cNvPr id="5" name="Content Placeholder 2"/>
          <p:cNvSpPr txBox="1">
            <a:spLocks/>
          </p:cNvSpPr>
          <p:nvPr/>
        </p:nvSpPr>
        <p:spPr>
          <a:xfrm>
            <a:off x="1600200" y="1828800"/>
            <a:ext cx="6057900" cy="3600450"/>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anose="020B0604020202020204" pitchFamily="34" charset="0"/>
              <a:buChar char="•"/>
            </a:pPr>
            <a:endParaRPr lang="en-US" sz="2100" dirty="0">
              <a:latin typeface="Calibri" panose="020F0502020204030204" pitchFamily="34" charset="0"/>
            </a:endParaRPr>
          </a:p>
          <a:p>
            <a:pPr marL="685800" lvl="2" indent="0">
              <a:buNone/>
            </a:pPr>
            <a:endParaRPr lang="en-US" sz="1800" dirty="0"/>
          </a:p>
          <a:p>
            <a:endParaRPr lang="en-US" sz="2400" dirty="0"/>
          </a:p>
        </p:txBody>
      </p:sp>
      <p:sp>
        <p:nvSpPr>
          <p:cNvPr id="7" name="Rectangle 6"/>
          <p:cNvSpPr/>
          <p:nvPr/>
        </p:nvSpPr>
        <p:spPr>
          <a:xfrm>
            <a:off x="861970" y="2151370"/>
            <a:ext cx="8053431" cy="3046988"/>
          </a:xfrm>
          <a:prstGeom prst="rect">
            <a:avLst/>
          </a:prstGeom>
        </p:spPr>
        <p:txBody>
          <a:bodyPr wrap="square">
            <a:spAutoFit/>
          </a:bodyPr>
          <a:lstStyle/>
          <a:p>
            <a:pPr lvl="0"/>
            <a:r>
              <a:rPr lang="en-US" sz="2400" b="1" dirty="0"/>
              <a:t>Preventing staff burnout</a:t>
            </a:r>
          </a:p>
          <a:p>
            <a:pPr marL="428625" indent="-428625">
              <a:buFont typeface="Arial" panose="020B0604020202020204" pitchFamily="34" charset="0"/>
              <a:buChar char="•"/>
            </a:pPr>
            <a:r>
              <a:rPr lang="en-US" sz="2400" dirty="0"/>
              <a:t>Understanding impact of vicarious</a:t>
            </a:r>
          </a:p>
          <a:p>
            <a:r>
              <a:rPr lang="en-US" sz="2400" dirty="0"/>
              <a:t>     trauma</a:t>
            </a:r>
          </a:p>
          <a:p>
            <a:pPr marL="428625" indent="-428625">
              <a:buFont typeface="Arial" panose="020B0604020202020204" pitchFamily="34" charset="0"/>
              <a:buChar char="•"/>
            </a:pPr>
            <a:r>
              <a:rPr lang="en-US" sz="2400" dirty="0"/>
              <a:t>Strategies for developing self-care </a:t>
            </a:r>
          </a:p>
          <a:p>
            <a:r>
              <a:rPr lang="en-US" sz="2400" dirty="0"/>
              <a:t>     practice</a:t>
            </a:r>
          </a:p>
          <a:p>
            <a:pPr marL="428625" indent="-428625">
              <a:buFont typeface="Arial" panose="020B0604020202020204" pitchFamily="34" charset="0"/>
              <a:buChar char="•"/>
            </a:pPr>
            <a:r>
              <a:rPr lang="en-US" sz="2400" dirty="0"/>
              <a:t>Hands on tips &amp; tools </a:t>
            </a:r>
          </a:p>
          <a:p>
            <a:pPr marL="428625" indent="-428625">
              <a:buFont typeface="Arial" panose="020B0604020202020204" pitchFamily="34" charset="0"/>
              <a:buChar char="•"/>
            </a:pPr>
            <a:r>
              <a:rPr lang="en-US" sz="2400" dirty="0"/>
              <a:t>Increases staff retention </a:t>
            </a:r>
          </a:p>
          <a:p>
            <a:pPr marL="428625" indent="-428625">
              <a:buFont typeface="Arial" panose="020B0604020202020204" pitchFamily="34" charset="0"/>
              <a:buChar char="•"/>
            </a:pPr>
            <a:r>
              <a:rPr lang="en-US" sz="2400" dirty="0"/>
              <a:t>Contributes to perceived organizational support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700" y="2151371"/>
            <a:ext cx="2171700" cy="2537311"/>
          </a:xfrm>
          <a:prstGeom prst="rect">
            <a:avLst/>
          </a:prstGeom>
        </p:spPr>
      </p:pic>
    </p:spTree>
    <p:extLst>
      <p:ext uri="{BB962C8B-B14F-4D97-AF65-F5344CB8AC3E}">
        <p14:creationId xmlns:p14="http://schemas.microsoft.com/office/powerpoint/2010/main" val="489433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0" y="1063229"/>
            <a:ext cx="7429500" cy="857250"/>
          </a:xfrm>
        </p:spPr>
        <p:txBody>
          <a:bodyPr>
            <a:normAutofit/>
          </a:bodyPr>
          <a:lstStyle/>
          <a:p>
            <a:pPr algn="l"/>
            <a:r>
              <a:rPr lang="en-US" b="1" dirty="0"/>
              <a:t>Professional Learning Strategy</a:t>
            </a:r>
          </a:p>
        </p:txBody>
      </p:sp>
      <p:sp>
        <p:nvSpPr>
          <p:cNvPr id="5" name="Content Placeholder 2"/>
          <p:cNvSpPr txBox="1">
            <a:spLocks/>
          </p:cNvSpPr>
          <p:nvPr/>
        </p:nvSpPr>
        <p:spPr>
          <a:xfrm>
            <a:off x="1600200" y="1828800"/>
            <a:ext cx="6057900" cy="3600450"/>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anose="020B0604020202020204" pitchFamily="34" charset="0"/>
              <a:buChar char="•"/>
            </a:pPr>
            <a:endParaRPr lang="en-US" sz="2100" dirty="0">
              <a:latin typeface="Calibri" panose="020F0502020204030204" pitchFamily="34" charset="0"/>
            </a:endParaRPr>
          </a:p>
          <a:p>
            <a:pPr marL="685800" lvl="2" indent="0">
              <a:buNone/>
            </a:pPr>
            <a:endParaRPr lang="en-US" sz="1800" dirty="0"/>
          </a:p>
          <a:p>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300" y="2114550"/>
            <a:ext cx="6629400" cy="3691890"/>
          </a:xfrm>
          <a:prstGeom prst="rect">
            <a:avLst/>
          </a:prstGeom>
        </p:spPr>
      </p:pic>
    </p:spTree>
    <p:extLst>
      <p:ext uri="{BB962C8B-B14F-4D97-AF65-F5344CB8AC3E}">
        <p14:creationId xmlns:p14="http://schemas.microsoft.com/office/powerpoint/2010/main" val="337750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609600" y="609600"/>
            <a:ext cx="3429000" cy="3047999"/>
          </a:xfrm>
        </p:spPr>
        <p:txBody>
          <a:bodyPr>
            <a:normAutofit/>
          </a:bodyPr>
          <a:lstStyle/>
          <a:p>
            <a:pPr marL="0" indent="0">
              <a:buNone/>
            </a:pPr>
            <a:r>
              <a:rPr lang="en-US" sz="1800" b="1" u="sng" dirty="0">
                <a:solidFill>
                  <a:srgbClr val="0070C0"/>
                </a:solidFill>
              </a:rPr>
              <a:t>Neurobiological Effects of Trauma</a:t>
            </a:r>
            <a:endParaRPr lang="en-US" sz="1800" u="sng" dirty="0"/>
          </a:p>
          <a:p>
            <a:pPr marL="0" indent="0">
              <a:buNone/>
            </a:pPr>
            <a:r>
              <a:rPr lang="en-US" sz="1800" dirty="0"/>
              <a:t>Depression</a:t>
            </a:r>
          </a:p>
          <a:p>
            <a:pPr marL="0" indent="0">
              <a:buNone/>
            </a:pPr>
            <a:r>
              <a:rPr lang="en-US" sz="1800" dirty="0"/>
              <a:t>Anxiety</a:t>
            </a:r>
          </a:p>
          <a:p>
            <a:pPr marL="0" indent="0">
              <a:buNone/>
            </a:pPr>
            <a:r>
              <a:rPr lang="en-US" sz="1800" dirty="0"/>
              <a:t>Flashbacks</a:t>
            </a:r>
          </a:p>
          <a:p>
            <a:pPr marL="0" indent="0">
              <a:buNone/>
            </a:pPr>
            <a:r>
              <a:rPr lang="en-US" sz="1800" dirty="0"/>
              <a:t>Disrupted neurodevelopment</a:t>
            </a:r>
          </a:p>
          <a:p>
            <a:pPr marL="0" indent="0">
              <a:buNone/>
            </a:pPr>
            <a:r>
              <a:rPr lang="en-US" sz="1800" dirty="0"/>
              <a:t>Panic Reactions</a:t>
            </a:r>
          </a:p>
          <a:p>
            <a:pPr marL="0" indent="0">
              <a:buNone/>
            </a:pPr>
            <a:r>
              <a:rPr lang="en-US" sz="1800" dirty="0"/>
              <a:t>Impaired memory</a:t>
            </a:r>
          </a:p>
          <a:p>
            <a:pPr marL="0" indent="0">
              <a:buNone/>
            </a:pPr>
            <a:r>
              <a:rPr lang="en-US" sz="1800" dirty="0"/>
              <a:t>Difficulty controlling anger-rage</a:t>
            </a:r>
          </a:p>
          <a:p>
            <a:pPr marL="0" indent="0">
              <a:buNone/>
            </a:pPr>
            <a:r>
              <a:rPr lang="en-US" sz="1800" dirty="0"/>
              <a:t>Dissociation</a:t>
            </a:r>
          </a:p>
          <a:p>
            <a:pPr marL="0" indent="0">
              <a:buNone/>
            </a:pPr>
            <a:endParaRPr lang="en-US" sz="1800" dirty="0"/>
          </a:p>
          <a:p>
            <a:endParaRPr lang="en-US" dirty="0"/>
          </a:p>
        </p:txBody>
      </p:sp>
      <p:sp>
        <p:nvSpPr>
          <p:cNvPr id="6" name="Content Placeholder 2"/>
          <p:cNvSpPr txBox="1">
            <a:spLocks/>
          </p:cNvSpPr>
          <p:nvPr/>
        </p:nvSpPr>
        <p:spPr>
          <a:xfrm>
            <a:off x="4038600" y="614766"/>
            <a:ext cx="2286000" cy="319523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b="1" u="sng" dirty="0">
                <a:solidFill>
                  <a:srgbClr val="0070C0"/>
                </a:solidFill>
              </a:rPr>
              <a:t>Health Risk Behaviors</a:t>
            </a:r>
            <a:endParaRPr lang="en-US" sz="1800" u="sng" dirty="0"/>
          </a:p>
          <a:p>
            <a:pPr marL="0" indent="0">
              <a:buNone/>
            </a:pPr>
            <a:r>
              <a:rPr lang="en-US" sz="1800" dirty="0"/>
              <a:t>Eating disorders</a:t>
            </a:r>
          </a:p>
          <a:p>
            <a:pPr marL="0" indent="0">
              <a:buFont typeface="Arial" panose="020B0604020202020204" pitchFamily="34" charset="0"/>
              <a:buNone/>
            </a:pPr>
            <a:r>
              <a:rPr lang="en-US" sz="1800" dirty="0"/>
              <a:t>Smoking</a:t>
            </a:r>
          </a:p>
          <a:p>
            <a:pPr marL="0" indent="0">
              <a:buNone/>
            </a:pPr>
            <a:r>
              <a:rPr lang="en-US" sz="1800" dirty="0"/>
              <a:t>Drug abuse</a:t>
            </a:r>
          </a:p>
          <a:p>
            <a:pPr marL="0" indent="0">
              <a:buFont typeface="Arial" panose="020B0604020202020204" pitchFamily="34" charset="0"/>
              <a:buNone/>
            </a:pPr>
            <a:r>
              <a:rPr lang="en-US" sz="1800" dirty="0"/>
              <a:t>Physical inactivity</a:t>
            </a:r>
          </a:p>
          <a:p>
            <a:pPr marL="0" indent="0">
              <a:buFont typeface="Arial" panose="020B0604020202020204" pitchFamily="34" charset="0"/>
              <a:buNone/>
            </a:pPr>
            <a:r>
              <a:rPr lang="en-US" sz="1800" dirty="0"/>
              <a:t>Suicide attempts</a:t>
            </a:r>
          </a:p>
          <a:p>
            <a:pPr marL="0" indent="0">
              <a:buFont typeface="Arial" panose="020B0604020202020204" pitchFamily="34" charset="0"/>
              <a:buNone/>
            </a:pPr>
            <a:r>
              <a:rPr lang="en-US" sz="1800" dirty="0"/>
              <a:t>Self injury</a:t>
            </a:r>
          </a:p>
          <a:p>
            <a:pPr marL="0" indent="0">
              <a:buNone/>
            </a:pPr>
            <a:r>
              <a:rPr lang="en-US" sz="1800" dirty="0"/>
              <a:t>Alcoholism</a:t>
            </a:r>
          </a:p>
          <a:p>
            <a:pPr marL="0" indent="0">
              <a:buFont typeface="Arial" panose="020B0604020202020204" pitchFamily="34" charset="0"/>
              <a:buNone/>
            </a:pPr>
            <a:r>
              <a:rPr lang="en-US" sz="1800" dirty="0"/>
              <a:t>Multiple sex partners</a:t>
            </a:r>
          </a:p>
          <a:p>
            <a:endParaRPr lang="en-US" dirty="0"/>
          </a:p>
          <a:p>
            <a:endParaRPr lang="en-US" dirty="0"/>
          </a:p>
          <a:p>
            <a:endParaRPr lang="en-US" dirty="0"/>
          </a:p>
        </p:txBody>
      </p:sp>
      <p:sp>
        <p:nvSpPr>
          <p:cNvPr id="8" name="Content Placeholder 2"/>
          <p:cNvSpPr txBox="1">
            <a:spLocks/>
          </p:cNvSpPr>
          <p:nvPr/>
        </p:nvSpPr>
        <p:spPr>
          <a:xfrm>
            <a:off x="6324600" y="621224"/>
            <a:ext cx="2438400" cy="30363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b="1" u="sng" dirty="0">
                <a:solidFill>
                  <a:srgbClr val="0070C0"/>
                </a:solidFill>
              </a:rPr>
              <a:t>Health Consequences</a:t>
            </a:r>
          </a:p>
          <a:p>
            <a:pPr marL="0" indent="0">
              <a:buNone/>
            </a:pPr>
            <a:r>
              <a:rPr lang="en-US" sz="1800" dirty="0"/>
              <a:t>Diabetes</a:t>
            </a:r>
          </a:p>
          <a:p>
            <a:pPr marL="0" indent="0">
              <a:buNone/>
            </a:pPr>
            <a:r>
              <a:rPr lang="en-US" sz="1800" dirty="0"/>
              <a:t>Chronic lung disease</a:t>
            </a:r>
          </a:p>
          <a:p>
            <a:pPr marL="0" indent="0">
              <a:buNone/>
            </a:pPr>
            <a:r>
              <a:rPr lang="en-US" sz="1800" dirty="0"/>
              <a:t>HIV/AIDS</a:t>
            </a:r>
          </a:p>
          <a:p>
            <a:pPr marL="0" indent="0">
              <a:buNone/>
            </a:pPr>
            <a:r>
              <a:rPr lang="en-US" sz="1800" dirty="0"/>
              <a:t>Heart Disease</a:t>
            </a:r>
          </a:p>
          <a:p>
            <a:pPr marL="0" indent="0">
              <a:buFont typeface="Arial" panose="020B0604020202020204" pitchFamily="34" charset="0"/>
              <a:buNone/>
            </a:pPr>
            <a:r>
              <a:rPr lang="en-US" sz="1800" dirty="0"/>
              <a:t>Asthma</a:t>
            </a:r>
          </a:p>
          <a:p>
            <a:pPr marL="0" indent="0">
              <a:buNone/>
            </a:pPr>
            <a:r>
              <a:rPr lang="en-US" sz="1800" dirty="0"/>
              <a:t>Cancer</a:t>
            </a:r>
          </a:p>
          <a:p>
            <a:pPr marL="0" indent="0">
              <a:buNone/>
            </a:pPr>
            <a:r>
              <a:rPr lang="en-US" sz="1800" dirty="0"/>
              <a:t>Liver disease</a:t>
            </a:r>
          </a:p>
          <a:p>
            <a:pPr marL="0" indent="0">
              <a:buFont typeface="Arial" panose="020B0604020202020204" pitchFamily="34" charset="0"/>
              <a:buNone/>
            </a:pPr>
            <a:r>
              <a:rPr lang="en-US" sz="1800" dirty="0"/>
              <a:t>STDs</a:t>
            </a:r>
          </a:p>
        </p:txBody>
      </p:sp>
      <p:sp>
        <p:nvSpPr>
          <p:cNvPr id="9" name="Content Placeholder 2"/>
          <p:cNvSpPr txBox="1">
            <a:spLocks/>
          </p:cNvSpPr>
          <p:nvPr/>
        </p:nvSpPr>
        <p:spPr>
          <a:xfrm>
            <a:off x="816244" y="4038600"/>
            <a:ext cx="7620000" cy="23557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200" b="1" u="sng" dirty="0">
                <a:solidFill>
                  <a:srgbClr val="0070C0"/>
                </a:solidFill>
              </a:rPr>
              <a:t>Serious social problems</a:t>
            </a:r>
          </a:p>
          <a:p>
            <a:pPr marL="0" indent="0" algn="ctr">
              <a:buNone/>
            </a:pPr>
            <a:r>
              <a:rPr lang="en-US" sz="2200" dirty="0">
                <a:solidFill>
                  <a:srgbClr val="002060"/>
                </a:solidFill>
              </a:rPr>
              <a:t>Homelessness, </a:t>
            </a:r>
            <a:r>
              <a:rPr lang="en-US" sz="2200" dirty="0">
                <a:solidFill>
                  <a:srgbClr val="FF9900"/>
                </a:solidFill>
              </a:rPr>
              <a:t>Prostitution, </a:t>
            </a:r>
            <a:r>
              <a:rPr lang="en-US" sz="2200" dirty="0">
                <a:solidFill>
                  <a:srgbClr val="009900"/>
                </a:solidFill>
              </a:rPr>
              <a:t>Inability to sustain </a:t>
            </a:r>
            <a:r>
              <a:rPr lang="en-US" sz="2200" dirty="0">
                <a:solidFill>
                  <a:srgbClr val="00B050"/>
                </a:solidFill>
              </a:rPr>
              <a:t>employment, </a:t>
            </a:r>
            <a:r>
              <a:rPr lang="en-US" sz="2200" dirty="0">
                <a:solidFill>
                  <a:srgbClr val="7030A0"/>
                </a:solidFill>
              </a:rPr>
              <a:t>Delinquency, violence, and criminal behavior,</a:t>
            </a:r>
            <a:r>
              <a:rPr lang="en-US" sz="2200" dirty="0">
                <a:solidFill>
                  <a:srgbClr val="009900"/>
                </a:solidFill>
              </a:rPr>
              <a:t> </a:t>
            </a:r>
            <a:r>
              <a:rPr lang="en-US" sz="2200" dirty="0">
                <a:solidFill>
                  <a:srgbClr val="00B0F0"/>
                </a:solidFill>
              </a:rPr>
              <a:t>Re-victimizations, </a:t>
            </a:r>
            <a:r>
              <a:rPr lang="en-US" sz="2200" dirty="0">
                <a:solidFill>
                  <a:srgbClr val="00B050"/>
                </a:solidFill>
              </a:rPr>
              <a:t>Intergenerational transmission of abuse, </a:t>
            </a:r>
            <a:r>
              <a:rPr lang="en-US" sz="2200" dirty="0">
                <a:solidFill>
                  <a:schemeClr val="bg2">
                    <a:lumMod val="25000"/>
                  </a:schemeClr>
                </a:solidFill>
              </a:rPr>
              <a:t>Long term use of health, behavioral health, correctional and social services,</a:t>
            </a:r>
          </a:p>
          <a:p>
            <a:pPr marL="0" indent="0" algn="ctr">
              <a:buNone/>
            </a:pPr>
            <a:r>
              <a:rPr lang="en-US" sz="2200" dirty="0">
                <a:solidFill>
                  <a:srgbClr val="FF0000"/>
                </a:solidFill>
              </a:rPr>
              <a:t>Compromised ability to parent</a:t>
            </a:r>
            <a:endParaRPr lang="en-US" dirty="0"/>
          </a:p>
          <a:p>
            <a:endParaRPr lang="en-US" dirty="0"/>
          </a:p>
          <a:p>
            <a:endParaRPr lang="en-US" dirty="0"/>
          </a:p>
        </p:txBody>
      </p:sp>
    </p:spTree>
    <p:extLst>
      <p:ext uri="{BB962C8B-B14F-4D97-AF65-F5344CB8AC3E}">
        <p14:creationId xmlns:p14="http://schemas.microsoft.com/office/powerpoint/2010/main" val="17749600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700" b="1" dirty="0"/>
              <a:t>Build Capacity in Schoolwide Systems</a:t>
            </a:r>
          </a:p>
        </p:txBody>
      </p:sp>
      <p:sp>
        <p:nvSpPr>
          <p:cNvPr id="5" name="TextBox 4"/>
          <p:cNvSpPr txBox="1"/>
          <p:nvPr/>
        </p:nvSpPr>
        <p:spPr>
          <a:xfrm>
            <a:off x="1142108" y="2382097"/>
            <a:ext cx="3734150" cy="2716128"/>
          </a:xfrm>
          <a:prstGeom prst="rect">
            <a:avLst/>
          </a:prstGeom>
          <a:noFill/>
        </p:spPr>
        <p:txBody>
          <a:bodyPr wrap="square" rtlCol="0">
            <a:spAutoFit/>
          </a:bodyPr>
          <a:lstStyle/>
          <a:p>
            <a:pPr marL="214313" indent="-214313">
              <a:buFont typeface="Arial" panose="020B0604020202020204" pitchFamily="34" charset="0"/>
              <a:buChar char="•"/>
            </a:pPr>
            <a:endParaRPr lang="en-US" sz="1050" dirty="0"/>
          </a:p>
          <a:p>
            <a:pPr marL="214313" indent="-214313">
              <a:buFont typeface="Arial" panose="020B0604020202020204" pitchFamily="34" charset="0"/>
              <a:buChar char="•"/>
            </a:pPr>
            <a:r>
              <a:rPr lang="en-US" sz="2000" dirty="0"/>
              <a:t>Presentations</a:t>
            </a:r>
          </a:p>
          <a:p>
            <a:pPr marL="214313" indent="-214313">
              <a:buFont typeface="Arial" panose="020B0604020202020204" pitchFamily="34" charset="0"/>
              <a:buChar char="•"/>
            </a:pPr>
            <a:r>
              <a:rPr lang="en-US" sz="2000" dirty="0"/>
              <a:t>Professional Learning Communities </a:t>
            </a:r>
          </a:p>
          <a:p>
            <a:pPr marL="214313" indent="-214313">
              <a:buFont typeface="Arial" panose="020B0604020202020204" pitchFamily="34" charset="0"/>
              <a:buChar char="•"/>
            </a:pPr>
            <a:r>
              <a:rPr lang="en-US" sz="2000" dirty="0"/>
              <a:t>Book Studies</a:t>
            </a:r>
          </a:p>
          <a:p>
            <a:pPr marL="214313" indent="-214313">
              <a:buFont typeface="Arial" panose="020B0604020202020204" pitchFamily="34" charset="0"/>
              <a:buChar char="•"/>
            </a:pPr>
            <a:r>
              <a:rPr lang="en-US" sz="2000" dirty="0"/>
              <a:t>Student Support Coaching</a:t>
            </a:r>
          </a:p>
          <a:p>
            <a:pPr marL="214313" indent="-214313">
              <a:buFont typeface="Arial" panose="020B0604020202020204" pitchFamily="34" charset="0"/>
              <a:buChar char="•"/>
            </a:pPr>
            <a:r>
              <a:rPr lang="en-US" sz="2000" dirty="0"/>
              <a:t>Peer Buddies</a:t>
            </a:r>
          </a:p>
          <a:p>
            <a:pPr marL="214313" indent="-214313">
              <a:buFont typeface="Arial" panose="020B0604020202020204" pitchFamily="34" charset="0"/>
              <a:buChar char="•"/>
            </a:pPr>
            <a:r>
              <a:rPr lang="en-US" sz="2000" dirty="0"/>
              <a:t>Co-Teaching</a:t>
            </a:r>
          </a:p>
          <a:p>
            <a:pPr marL="214313" indent="-214313">
              <a:buFont typeface="Arial" panose="020B0604020202020204" pitchFamily="34" charset="0"/>
              <a:buChar char="•"/>
            </a:pPr>
            <a:r>
              <a:rPr lang="en-US" sz="2000" dirty="0"/>
              <a:t>Universal Screening</a:t>
            </a:r>
          </a:p>
        </p:txBody>
      </p:sp>
      <p:pic>
        <p:nvPicPr>
          <p:cNvPr id="3" name="Picture 2"/>
          <p:cNvPicPr>
            <a:picLocks noChangeAspect="1"/>
          </p:cNvPicPr>
          <p:nvPr/>
        </p:nvPicPr>
        <p:blipFill>
          <a:blip r:embed="rId2"/>
          <a:stretch>
            <a:fillRect/>
          </a:stretch>
        </p:blipFill>
        <p:spPr>
          <a:xfrm>
            <a:off x="4976039" y="2211977"/>
            <a:ext cx="2857499" cy="3427817"/>
          </a:xfrm>
          <a:prstGeom prst="rect">
            <a:avLst/>
          </a:prstGeom>
        </p:spPr>
      </p:pic>
    </p:spTree>
    <p:extLst>
      <p:ext uri="{BB962C8B-B14F-4D97-AF65-F5344CB8AC3E}">
        <p14:creationId xmlns:p14="http://schemas.microsoft.com/office/powerpoint/2010/main" val="243145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063229"/>
            <a:ext cx="6686550" cy="857250"/>
          </a:xfrm>
        </p:spPr>
        <p:txBody>
          <a:bodyPr>
            <a:normAutofit/>
          </a:bodyPr>
          <a:lstStyle/>
          <a:p>
            <a:pPr algn="l"/>
            <a:r>
              <a:rPr lang="en-US" b="1" dirty="0"/>
              <a:t>Book Study</a:t>
            </a:r>
          </a:p>
        </p:txBody>
      </p:sp>
      <p:sp>
        <p:nvSpPr>
          <p:cNvPr id="5" name="Content Placeholder 2"/>
          <p:cNvSpPr txBox="1">
            <a:spLocks/>
          </p:cNvSpPr>
          <p:nvPr/>
        </p:nvSpPr>
        <p:spPr>
          <a:xfrm>
            <a:off x="1600200" y="1828800"/>
            <a:ext cx="6057900" cy="3600450"/>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0">
              <a:buNone/>
            </a:pPr>
            <a:endParaRPr lang="en-US" sz="2100" dirty="0">
              <a:latin typeface="Calibri" panose="020F0502020204030204" pitchFamily="34" charset="0"/>
            </a:endParaRPr>
          </a:p>
          <a:p>
            <a:pPr marL="685800" lvl="2" indent="0">
              <a:buNone/>
            </a:pPr>
            <a:endParaRPr lang="en-US" sz="1800" dirty="0"/>
          </a:p>
          <a:p>
            <a:endParaRPr lang="en-US" sz="2400" dirty="0"/>
          </a:p>
        </p:txBody>
      </p:sp>
      <p:sp>
        <p:nvSpPr>
          <p:cNvPr id="3" name="TextBox 2"/>
          <p:cNvSpPr txBox="1"/>
          <p:nvPr/>
        </p:nvSpPr>
        <p:spPr>
          <a:xfrm>
            <a:off x="1714500" y="2114550"/>
            <a:ext cx="5772150" cy="253916"/>
          </a:xfrm>
          <a:prstGeom prst="rect">
            <a:avLst/>
          </a:prstGeom>
          <a:noFill/>
        </p:spPr>
        <p:txBody>
          <a:bodyPr wrap="square" rtlCol="0">
            <a:spAutoFit/>
          </a:bodyPr>
          <a:lstStyle/>
          <a:p>
            <a:endParaRPr lang="en-US" sz="1050" dirty="0"/>
          </a:p>
        </p:txBody>
      </p:sp>
      <p:sp>
        <p:nvSpPr>
          <p:cNvPr id="6" name="Rectangle 5"/>
          <p:cNvSpPr/>
          <p:nvPr/>
        </p:nvSpPr>
        <p:spPr>
          <a:xfrm>
            <a:off x="1200150" y="2000251"/>
            <a:ext cx="7372350" cy="4062651"/>
          </a:xfrm>
          <a:prstGeom prst="rect">
            <a:avLst/>
          </a:prstGeom>
        </p:spPr>
        <p:txBody>
          <a:bodyPr wrap="square">
            <a:spAutoFit/>
          </a:bodyPr>
          <a:lstStyle/>
          <a:p>
            <a:pPr marL="428625" indent="-428625">
              <a:buFont typeface="Arial" panose="020B0604020202020204" pitchFamily="34" charset="0"/>
              <a:buChar char="•"/>
            </a:pPr>
            <a:r>
              <a:rPr lang="en-US" sz="2100" i="1" u="sng" dirty="0"/>
              <a:t>Heart of Teaching &amp; Learning </a:t>
            </a:r>
            <a:r>
              <a:rPr lang="en-US" sz="2100" dirty="0"/>
              <a:t>(</a:t>
            </a:r>
            <a:r>
              <a:rPr lang="en-US" sz="2100" dirty="0" err="1"/>
              <a:t>Hertel</a:t>
            </a:r>
            <a:r>
              <a:rPr lang="en-US" sz="2100" dirty="0"/>
              <a:t>, </a:t>
            </a:r>
            <a:r>
              <a:rPr lang="en-US" sz="2100" dirty="0" err="1"/>
              <a:t>Wolpow</a:t>
            </a:r>
            <a:r>
              <a:rPr lang="en-US" sz="2100" dirty="0"/>
              <a:t>, Johnson, Kincaid)</a:t>
            </a:r>
          </a:p>
          <a:p>
            <a:pPr marL="428625" indent="-428625">
              <a:buFont typeface="Arial" panose="020B0604020202020204" pitchFamily="34" charset="0"/>
              <a:buChar char="•"/>
            </a:pPr>
            <a:endParaRPr lang="en-US" sz="2100" dirty="0"/>
          </a:p>
          <a:p>
            <a:pPr marL="428625" indent="-428625">
              <a:buFont typeface="Arial" panose="020B0604020202020204" pitchFamily="34" charset="0"/>
              <a:buChar char="•"/>
            </a:pPr>
            <a:r>
              <a:rPr lang="en-US" sz="2100" i="1" u="sng" dirty="0"/>
              <a:t>Lost at School </a:t>
            </a:r>
            <a:r>
              <a:rPr lang="en-US" sz="2100" dirty="0"/>
              <a:t>(Greene)</a:t>
            </a:r>
          </a:p>
          <a:p>
            <a:pPr marL="428625" indent="-428625">
              <a:buFont typeface="Arial" panose="020B0604020202020204" pitchFamily="34" charset="0"/>
              <a:buChar char="•"/>
            </a:pPr>
            <a:endParaRPr lang="en-US" sz="2100" dirty="0"/>
          </a:p>
          <a:p>
            <a:pPr marL="428625" indent="-428625">
              <a:buFont typeface="Arial" panose="020B0604020202020204" pitchFamily="34" charset="0"/>
              <a:buChar char="•"/>
            </a:pPr>
            <a:r>
              <a:rPr lang="en-US" sz="2100" i="1" u="sng" dirty="0"/>
              <a:t>The Boy who was Raised as a Dog</a:t>
            </a:r>
            <a:r>
              <a:rPr lang="en-US" sz="2100" dirty="0"/>
              <a:t> (Perry)</a:t>
            </a:r>
          </a:p>
          <a:p>
            <a:pPr marL="428625" indent="-428625">
              <a:buFont typeface="Arial" panose="020B0604020202020204" pitchFamily="34" charset="0"/>
              <a:buChar char="•"/>
            </a:pPr>
            <a:endParaRPr lang="en-US" sz="2100" dirty="0"/>
          </a:p>
          <a:p>
            <a:pPr marL="428625" indent="-428625">
              <a:buFont typeface="Arial" panose="020B0604020202020204" pitchFamily="34" charset="0"/>
              <a:buChar char="•"/>
            </a:pPr>
            <a:r>
              <a:rPr lang="en-US" sz="2100" i="1" u="sng" dirty="0"/>
              <a:t>Fostering Resilient Learners</a:t>
            </a:r>
            <a:r>
              <a:rPr lang="en-US" sz="2100" b="1" i="1" u="sng" dirty="0"/>
              <a:t>:</a:t>
            </a:r>
            <a:r>
              <a:rPr lang="en-US" sz="2100" i="1" u="sng" dirty="0"/>
              <a:t> Strategies for Creating a Trauma-Sensitive Classroom </a:t>
            </a:r>
            <a:r>
              <a:rPr lang="en-US" sz="2100" dirty="0"/>
              <a:t>(</a:t>
            </a:r>
            <a:r>
              <a:rPr lang="en-US" sz="2100" dirty="0" err="1"/>
              <a:t>Souers</a:t>
            </a:r>
            <a:r>
              <a:rPr lang="en-US" sz="2100" dirty="0"/>
              <a:t> &amp; Hall)</a:t>
            </a:r>
          </a:p>
          <a:p>
            <a:pPr marL="428625" indent="-428625">
              <a:buFont typeface="Arial" panose="020B0604020202020204" pitchFamily="34" charset="0"/>
              <a:buChar char="•"/>
            </a:pPr>
            <a:endParaRPr lang="en-US" sz="2100" dirty="0"/>
          </a:p>
          <a:p>
            <a:pPr marL="428625" indent="-428625">
              <a:buFont typeface="Arial" panose="020B0604020202020204" pitchFamily="34" charset="0"/>
              <a:buChar char="•"/>
            </a:pPr>
            <a:r>
              <a:rPr lang="en-US" sz="2100" i="1" u="sng" dirty="0"/>
              <a:t>The Body Keeps the Score</a:t>
            </a:r>
            <a:r>
              <a:rPr lang="en-US" sz="2100" dirty="0"/>
              <a:t>(Van Der </a:t>
            </a:r>
            <a:r>
              <a:rPr lang="en-US" sz="2100" dirty="0" err="1"/>
              <a:t>Kolk</a:t>
            </a:r>
            <a:r>
              <a:rPr lang="en-US" sz="2100" dirty="0"/>
              <a:t>)</a:t>
            </a:r>
          </a:p>
          <a:p>
            <a:pPr marL="428625" indent="-428625">
              <a:buFont typeface="Arial" panose="020B0604020202020204" pitchFamily="34" charset="0"/>
              <a:buChar char="•"/>
            </a:pPr>
            <a:endParaRPr lang="en-US" sz="2700" dirty="0"/>
          </a:p>
        </p:txBody>
      </p:sp>
    </p:spTree>
    <p:extLst>
      <p:ext uri="{BB962C8B-B14F-4D97-AF65-F5344CB8AC3E}">
        <p14:creationId xmlns:p14="http://schemas.microsoft.com/office/powerpoint/2010/main" val="361582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9424" y="1143705"/>
            <a:ext cx="7874577" cy="969771"/>
          </a:xfrm>
        </p:spPr>
        <p:txBody>
          <a:bodyPr>
            <a:normAutofit/>
          </a:bodyPr>
          <a:lstStyle/>
          <a:p>
            <a:r>
              <a:rPr lang="en-US" sz="2800" b="1" dirty="0"/>
              <a:t>Strategies to Build Resilience</a:t>
            </a:r>
          </a:p>
        </p:txBody>
      </p:sp>
      <p:pic>
        <p:nvPicPr>
          <p:cNvPr id="4" name="Content Placeholder 3" descr="Cómo saber distinguir entre “Mindfulness” y “Meditación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2728" y="2218218"/>
            <a:ext cx="7770789" cy="3281930"/>
          </a:xfrm>
        </p:spPr>
      </p:pic>
    </p:spTree>
    <p:extLst>
      <p:ext uri="{BB962C8B-B14F-4D97-AF65-F5344CB8AC3E}">
        <p14:creationId xmlns:p14="http://schemas.microsoft.com/office/powerpoint/2010/main" val="31594401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5"/>
          <p:cNvSpPr txBox="1">
            <a:spLocks noGrp="1"/>
          </p:cNvSpPr>
          <p:nvPr>
            <p:ph type="title"/>
          </p:nvPr>
        </p:nvSpPr>
        <p:spPr>
          <a:xfrm>
            <a:off x="157350" y="971800"/>
            <a:ext cx="8582100" cy="1014300"/>
          </a:xfrm>
          <a:prstGeom prst="rect">
            <a:avLst/>
          </a:prstGeom>
        </p:spPr>
        <p:txBody>
          <a:bodyPr spcFirstLastPara="1" vert="horz" wrap="square" lIns="91425" tIns="91425" rIns="91425" bIns="91425" rtlCol="0" anchor="b" anchorCtr="0">
            <a:noAutofit/>
          </a:bodyPr>
          <a:lstStyle/>
          <a:p>
            <a:pPr algn="l"/>
            <a:endParaRPr dirty="0"/>
          </a:p>
          <a:p>
            <a:r>
              <a:rPr lang="en" b="1" dirty="0"/>
              <a:t>Step 1: Build Your Team</a:t>
            </a:r>
            <a:endParaRPr b="1" dirty="0"/>
          </a:p>
        </p:txBody>
      </p:sp>
      <p:sp>
        <p:nvSpPr>
          <p:cNvPr id="185" name="Google Shape;185;p25"/>
          <p:cNvSpPr txBox="1"/>
          <p:nvPr/>
        </p:nvSpPr>
        <p:spPr>
          <a:xfrm>
            <a:off x="672662" y="2242183"/>
            <a:ext cx="5245800" cy="3891600"/>
          </a:xfrm>
          <a:prstGeom prst="rect">
            <a:avLst/>
          </a:prstGeom>
          <a:noFill/>
          <a:ln>
            <a:noFill/>
          </a:ln>
        </p:spPr>
        <p:txBody>
          <a:bodyPr spcFirstLastPara="1" wrap="square" lIns="91425" tIns="91425" rIns="91425" bIns="91425" anchor="t" anchorCtr="0">
            <a:noAutofit/>
          </a:bodyPr>
          <a:lstStyle/>
          <a:p>
            <a:r>
              <a:rPr lang="en" sz="2400" dirty="0">
                <a:solidFill>
                  <a:schemeClr val="dk1"/>
                </a:solidFill>
                <a:latin typeface="Roboto"/>
                <a:ea typeface="Roboto"/>
                <a:cs typeface="Roboto"/>
                <a:sym typeface="Roboto"/>
              </a:rPr>
              <a:t>Assemble a team of committed leaders from across your school or system </a:t>
            </a:r>
            <a:endParaRPr sz="2400" dirty="0">
              <a:solidFill>
                <a:schemeClr val="dk1"/>
              </a:solidFill>
              <a:latin typeface="Roboto"/>
              <a:ea typeface="Roboto"/>
              <a:cs typeface="Roboto"/>
              <a:sym typeface="Roboto"/>
            </a:endParaRPr>
          </a:p>
          <a:p>
            <a:pPr marL="457200" indent="-419100">
              <a:buClr>
                <a:schemeClr val="dk1"/>
              </a:buClr>
              <a:buSzPts val="3000"/>
              <a:buFont typeface="Roboto"/>
              <a:buChar char="●"/>
            </a:pPr>
            <a:r>
              <a:rPr lang="en" sz="2400" dirty="0">
                <a:solidFill>
                  <a:schemeClr val="dk1"/>
                </a:solidFill>
                <a:latin typeface="Roboto"/>
                <a:ea typeface="Roboto"/>
                <a:cs typeface="Roboto"/>
                <a:sym typeface="Roboto"/>
              </a:rPr>
              <a:t>Visionary - Task-Oriented</a:t>
            </a:r>
            <a:endParaRPr sz="2400" dirty="0">
              <a:solidFill>
                <a:schemeClr val="dk1"/>
              </a:solidFill>
              <a:latin typeface="Roboto"/>
              <a:ea typeface="Roboto"/>
              <a:cs typeface="Roboto"/>
              <a:sym typeface="Roboto"/>
            </a:endParaRPr>
          </a:p>
          <a:p>
            <a:pPr marL="457200" indent="-419100">
              <a:buClr>
                <a:schemeClr val="dk1"/>
              </a:buClr>
              <a:buSzPts val="3000"/>
              <a:buFont typeface="Roboto"/>
              <a:buChar char="●"/>
            </a:pPr>
            <a:r>
              <a:rPr lang="en" sz="2400" dirty="0">
                <a:solidFill>
                  <a:schemeClr val="dk1"/>
                </a:solidFill>
                <a:latin typeface="Roboto"/>
                <a:ea typeface="Roboto"/>
                <a:cs typeface="Roboto"/>
                <a:sym typeface="Roboto"/>
              </a:rPr>
              <a:t>Cheerleaders - Naysayers</a:t>
            </a:r>
            <a:endParaRPr sz="2400" dirty="0">
              <a:solidFill>
                <a:schemeClr val="dk1"/>
              </a:solidFill>
              <a:latin typeface="Roboto"/>
              <a:ea typeface="Roboto"/>
              <a:cs typeface="Roboto"/>
              <a:sym typeface="Roboto"/>
            </a:endParaRPr>
          </a:p>
          <a:p>
            <a:pPr marL="457200" indent="-419100">
              <a:buClr>
                <a:schemeClr val="dk1"/>
              </a:buClr>
              <a:buSzPts val="3000"/>
              <a:buFont typeface="Roboto"/>
              <a:buChar char="●"/>
            </a:pPr>
            <a:r>
              <a:rPr lang="en" sz="2400" dirty="0">
                <a:solidFill>
                  <a:schemeClr val="dk1"/>
                </a:solidFill>
                <a:latin typeface="Roboto"/>
                <a:ea typeface="Roboto"/>
                <a:cs typeface="Roboto"/>
                <a:sym typeface="Roboto"/>
              </a:rPr>
              <a:t>Academics - Supports</a:t>
            </a:r>
            <a:endParaRPr sz="2400" dirty="0">
              <a:solidFill>
                <a:schemeClr val="dk1"/>
              </a:solidFill>
              <a:latin typeface="Roboto"/>
              <a:ea typeface="Roboto"/>
              <a:cs typeface="Roboto"/>
              <a:sym typeface="Roboto"/>
            </a:endParaRPr>
          </a:p>
          <a:p>
            <a:pPr marL="457200" indent="-419100">
              <a:buClr>
                <a:schemeClr val="dk1"/>
              </a:buClr>
              <a:buSzPts val="3000"/>
              <a:buFont typeface="Roboto"/>
              <a:buChar char="●"/>
            </a:pPr>
            <a:r>
              <a:rPr lang="en" sz="2400" dirty="0">
                <a:solidFill>
                  <a:schemeClr val="dk1"/>
                </a:solidFill>
                <a:latin typeface="Roboto"/>
                <a:ea typeface="Roboto"/>
                <a:cs typeface="Roboto"/>
                <a:sym typeface="Roboto"/>
              </a:rPr>
              <a:t>Administrator - Direct Staff</a:t>
            </a:r>
            <a:endParaRPr sz="2400" dirty="0">
              <a:solidFill>
                <a:schemeClr val="dk1"/>
              </a:solidFill>
              <a:latin typeface="Roboto"/>
              <a:ea typeface="Roboto"/>
              <a:cs typeface="Roboto"/>
              <a:sym typeface="Roboto"/>
            </a:endParaRPr>
          </a:p>
          <a:p>
            <a:pPr marL="457200" indent="-419100">
              <a:buClr>
                <a:schemeClr val="dk1"/>
              </a:buClr>
              <a:buSzPts val="3000"/>
              <a:buFont typeface="Roboto"/>
              <a:buChar char="●"/>
            </a:pPr>
            <a:r>
              <a:rPr lang="en" sz="2400" dirty="0">
                <a:solidFill>
                  <a:schemeClr val="dk1"/>
                </a:solidFill>
                <a:latin typeface="Roboto"/>
                <a:ea typeface="Roboto"/>
                <a:cs typeface="Roboto"/>
                <a:sym typeface="Roboto"/>
              </a:rPr>
              <a:t>Students- Parents</a:t>
            </a:r>
            <a:endParaRPr sz="2400" dirty="0">
              <a:solidFill>
                <a:schemeClr val="dk1"/>
              </a:solidFill>
              <a:latin typeface="Roboto"/>
              <a:ea typeface="Roboto"/>
              <a:cs typeface="Roboto"/>
              <a:sym typeface="Roboto"/>
            </a:endParaRPr>
          </a:p>
          <a:p>
            <a:pPr marL="457200"/>
            <a:endParaRPr sz="3000" dirty="0">
              <a:solidFill>
                <a:schemeClr val="dk1"/>
              </a:solidFill>
              <a:latin typeface="Roboto"/>
              <a:ea typeface="Roboto"/>
              <a:cs typeface="Roboto"/>
              <a:sym typeface="Roboto"/>
            </a:endParaRPr>
          </a:p>
          <a:p>
            <a:pPr marL="457200"/>
            <a:endParaRPr sz="3000" dirty="0">
              <a:solidFill>
                <a:schemeClr val="dk1"/>
              </a:solidFill>
              <a:latin typeface="Roboto"/>
              <a:ea typeface="Roboto"/>
              <a:cs typeface="Roboto"/>
              <a:sym typeface="Roboto"/>
            </a:endParaRPr>
          </a:p>
          <a:p>
            <a:pPr marL="457200"/>
            <a:endParaRPr dirty="0">
              <a:latin typeface="Roboto Black"/>
              <a:ea typeface="Roboto Black"/>
              <a:cs typeface="Roboto Black"/>
              <a:sym typeface="Roboto Black"/>
            </a:endParaRPr>
          </a:p>
        </p:txBody>
      </p:sp>
      <p:pic>
        <p:nvPicPr>
          <p:cNvPr id="186" name="Google Shape;186;p25"/>
          <p:cNvPicPr preferRelativeResize="0"/>
          <p:nvPr/>
        </p:nvPicPr>
        <p:blipFill>
          <a:blip r:embed="rId3">
            <a:alphaModFix/>
          </a:blip>
          <a:stretch>
            <a:fillRect/>
          </a:stretch>
        </p:blipFill>
        <p:spPr>
          <a:xfrm>
            <a:off x="5714895" y="1986101"/>
            <a:ext cx="2903589" cy="3135053"/>
          </a:xfrm>
          <a:prstGeom prst="rect">
            <a:avLst/>
          </a:prstGeom>
          <a:noFill/>
          <a:ln>
            <a:noFill/>
          </a:ln>
        </p:spPr>
      </p:pic>
    </p:spTree>
    <p:extLst>
      <p:ext uri="{BB962C8B-B14F-4D97-AF65-F5344CB8AC3E}">
        <p14:creationId xmlns:p14="http://schemas.microsoft.com/office/powerpoint/2010/main" val="6117008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6"/>
          <p:cNvSpPr txBox="1">
            <a:spLocks noGrp="1"/>
          </p:cNvSpPr>
          <p:nvPr>
            <p:ph type="title"/>
          </p:nvPr>
        </p:nvSpPr>
        <p:spPr>
          <a:xfrm>
            <a:off x="157350" y="971800"/>
            <a:ext cx="8582100" cy="1014300"/>
          </a:xfrm>
          <a:prstGeom prst="rect">
            <a:avLst/>
          </a:prstGeom>
        </p:spPr>
        <p:txBody>
          <a:bodyPr spcFirstLastPara="1" vert="horz" wrap="square" lIns="91425" tIns="91425" rIns="91425" bIns="91425" rtlCol="0" anchor="b" anchorCtr="0">
            <a:noAutofit/>
          </a:bodyPr>
          <a:lstStyle/>
          <a:p>
            <a:pPr algn="l"/>
            <a:endParaRPr dirty="0"/>
          </a:p>
          <a:p>
            <a:pPr algn="l"/>
            <a:r>
              <a:rPr lang="en" sz="2400" b="1" dirty="0"/>
              <a:t>    Step 2:  Understand the WHY</a:t>
            </a:r>
            <a:endParaRPr sz="2400" b="1" dirty="0"/>
          </a:p>
          <a:p>
            <a:pPr algn="l"/>
            <a:r>
              <a:rPr lang="en" sz="2400" b="1" dirty="0"/>
              <a:t>               and Set Your Intention</a:t>
            </a:r>
            <a:endParaRPr sz="2400" b="1" dirty="0"/>
          </a:p>
        </p:txBody>
      </p:sp>
      <p:sp>
        <p:nvSpPr>
          <p:cNvPr id="192" name="Google Shape;192;p26"/>
          <p:cNvSpPr txBox="1"/>
          <p:nvPr/>
        </p:nvSpPr>
        <p:spPr>
          <a:xfrm>
            <a:off x="451448" y="2312199"/>
            <a:ext cx="4340773" cy="3688549"/>
          </a:xfrm>
          <a:prstGeom prst="rect">
            <a:avLst/>
          </a:prstGeom>
          <a:noFill/>
          <a:ln>
            <a:noFill/>
          </a:ln>
        </p:spPr>
        <p:txBody>
          <a:bodyPr spcFirstLastPara="1" wrap="square" lIns="91425" tIns="91425" rIns="91425" bIns="91425" anchor="t" anchorCtr="0">
            <a:noAutofit/>
          </a:bodyPr>
          <a:lstStyle/>
          <a:p>
            <a:pPr algn="just"/>
            <a:r>
              <a:rPr lang="en" sz="2000" dirty="0">
                <a:solidFill>
                  <a:schemeClr val="dk1"/>
                </a:solidFill>
                <a:latin typeface="Roboto"/>
                <a:ea typeface="Roboto"/>
                <a:cs typeface="Roboto"/>
                <a:sym typeface="Roboto"/>
              </a:rPr>
              <a:t>Why are you embarking on this journey?  Do you believe that schools are positioned to meet the needs of students who have experienced adversity? What do you hope to accomplish?</a:t>
            </a:r>
            <a:endParaRPr sz="2000" dirty="0">
              <a:solidFill>
                <a:schemeClr val="dk1"/>
              </a:solidFill>
              <a:latin typeface="Roboto"/>
              <a:ea typeface="Roboto"/>
              <a:cs typeface="Roboto"/>
              <a:sym typeface="Roboto"/>
            </a:endParaRPr>
          </a:p>
          <a:p>
            <a:pPr marL="457200" indent="-381000" algn="just">
              <a:buClr>
                <a:schemeClr val="dk1"/>
              </a:buClr>
              <a:buSzPts val="2400"/>
              <a:buFont typeface="Roboto"/>
              <a:buChar char="●"/>
            </a:pPr>
            <a:r>
              <a:rPr lang="en" sz="2000" dirty="0">
                <a:solidFill>
                  <a:schemeClr val="dk1"/>
                </a:solidFill>
                <a:latin typeface="Roboto"/>
                <a:ea typeface="Roboto"/>
                <a:cs typeface="Roboto"/>
                <a:sym typeface="Roboto"/>
              </a:rPr>
              <a:t>Create a mission or vision statement, or tagline….or haiku to describe your intention</a:t>
            </a:r>
            <a:endParaRPr sz="2000" dirty="0">
              <a:solidFill>
                <a:schemeClr val="dk1"/>
              </a:solidFill>
              <a:latin typeface="Roboto"/>
              <a:ea typeface="Roboto"/>
              <a:cs typeface="Roboto"/>
              <a:sym typeface="Roboto"/>
            </a:endParaRPr>
          </a:p>
          <a:p>
            <a:pPr marL="457200" algn="just"/>
            <a:endParaRPr sz="3000" dirty="0">
              <a:solidFill>
                <a:schemeClr val="dk1"/>
              </a:solidFill>
              <a:latin typeface="Roboto"/>
              <a:ea typeface="Roboto"/>
              <a:cs typeface="Roboto"/>
              <a:sym typeface="Roboto"/>
            </a:endParaRPr>
          </a:p>
          <a:p>
            <a:pPr marL="457200" algn="just"/>
            <a:endParaRPr sz="3000" dirty="0">
              <a:solidFill>
                <a:schemeClr val="dk1"/>
              </a:solidFill>
              <a:latin typeface="Roboto"/>
              <a:ea typeface="Roboto"/>
              <a:cs typeface="Roboto"/>
              <a:sym typeface="Roboto"/>
            </a:endParaRPr>
          </a:p>
          <a:p>
            <a:pPr marL="457200" algn="just"/>
            <a:endParaRPr dirty="0">
              <a:latin typeface="Roboto Black"/>
              <a:ea typeface="Roboto Black"/>
              <a:cs typeface="Roboto Black"/>
              <a:sym typeface="Roboto Black"/>
            </a:endParaRPr>
          </a:p>
        </p:txBody>
      </p:sp>
      <p:pic>
        <p:nvPicPr>
          <p:cNvPr id="193" name="Google Shape;193;p26"/>
          <p:cNvPicPr preferRelativeResize="0"/>
          <p:nvPr/>
        </p:nvPicPr>
        <p:blipFill rotWithShape="1">
          <a:blip r:embed="rId3">
            <a:alphaModFix/>
          </a:blip>
          <a:srcRect l="3597" r="37234"/>
          <a:stretch/>
        </p:blipFill>
        <p:spPr>
          <a:xfrm>
            <a:off x="5086319" y="857250"/>
            <a:ext cx="4057682" cy="5143498"/>
          </a:xfrm>
          <a:prstGeom prst="rect">
            <a:avLst/>
          </a:prstGeom>
          <a:noFill/>
          <a:ln>
            <a:noFill/>
          </a:ln>
        </p:spPr>
      </p:pic>
      <p:sp>
        <p:nvSpPr>
          <p:cNvPr id="194" name="Google Shape;194;p26"/>
          <p:cNvSpPr txBox="1"/>
          <p:nvPr/>
        </p:nvSpPr>
        <p:spPr>
          <a:xfrm>
            <a:off x="5086319" y="4502973"/>
            <a:ext cx="3989100" cy="1137900"/>
          </a:xfrm>
          <a:prstGeom prst="rect">
            <a:avLst/>
          </a:prstGeom>
          <a:noFill/>
          <a:ln>
            <a:noFill/>
          </a:ln>
        </p:spPr>
        <p:txBody>
          <a:bodyPr spcFirstLastPara="1" wrap="square" lIns="91425" tIns="91425" rIns="91425" bIns="91425" anchor="t" anchorCtr="0">
            <a:noAutofit/>
          </a:bodyPr>
          <a:lstStyle/>
          <a:p>
            <a:pPr algn="r"/>
            <a:r>
              <a:rPr lang="en" sz="2400" i="1" dirty="0">
                <a:solidFill>
                  <a:schemeClr val="dk1"/>
                </a:solidFill>
                <a:latin typeface="Lato"/>
                <a:ea typeface="Lato"/>
                <a:cs typeface="Lato"/>
                <a:sym typeface="Lato"/>
              </a:rPr>
              <a:t>“Trauma impacts brains.</a:t>
            </a:r>
            <a:endParaRPr sz="2400" i="1" dirty="0">
              <a:solidFill>
                <a:schemeClr val="dk1"/>
              </a:solidFill>
              <a:latin typeface="Lato"/>
              <a:ea typeface="Lato"/>
              <a:cs typeface="Lato"/>
              <a:sym typeface="Lato"/>
            </a:endParaRPr>
          </a:p>
          <a:p>
            <a:pPr algn="r"/>
            <a:r>
              <a:rPr lang="en" sz="2400" i="1" dirty="0">
                <a:solidFill>
                  <a:schemeClr val="dk1"/>
                </a:solidFill>
                <a:latin typeface="Lato"/>
                <a:ea typeface="Lato"/>
                <a:cs typeface="Lato"/>
                <a:sym typeface="Lato"/>
              </a:rPr>
              <a:t>But </a:t>
            </a:r>
            <a:r>
              <a:rPr lang="en" sz="2400" b="1" i="1" dirty="0">
                <a:solidFill>
                  <a:schemeClr val="dk1"/>
                </a:solidFill>
                <a:latin typeface="Lato"/>
                <a:ea typeface="Lato"/>
                <a:cs typeface="Lato"/>
                <a:sym typeface="Lato"/>
              </a:rPr>
              <a:t>together,</a:t>
            </a:r>
            <a:r>
              <a:rPr lang="en" sz="2400" i="1" dirty="0">
                <a:solidFill>
                  <a:schemeClr val="dk1"/>
                </a:solidFill>
                <a:latin typeface="Lato"/>
                <a:ea typeface="Lato"/>
                <a:cs typeface="Lato"/>
                <a:sym typeface="Lato"/>
              </a:rPr>
              <a:t> we can build</a:t>
            </a:r>
            <a:endParaRPr sz="2400" i="1" dirty="0">
              <a:solidFill>
                <a:schemeClr val="dk1"/>
              </a:solidFill>
              <a:latin typeface="Lato"/>
              <a:ea typeface="Lato"/>
              <a:cs typeface="Lato"/>
              <a:sym typeface="Lato"/>
            </a:endParaRPr>
          </a:p>
          <a:p>
            <a:pPr algn="r"/>
            <a:r>
              <a:rPr lang="en" sz="2400" i="1" dirty="0">
                <a:solidFill>
                  <a:schemeClr val="dk1"/>
                </a:solidFill>
                <a:latin typeface="Lato"/>
                <a:ea typeface="Lato"/>
                <a:cs typeface="Lato"/>
                <a:sym typeface="Lato"/>
              </a:rPr>
              <a:t>resilient students.”</a:t>
            </a:r>
            <a:endParaRPr sz="2400" i="1" dirty="0">
              <a:solidFill>
                <a:schemeClr val="dk1"/>
              </a:solidFill>
              <a:latin typeface="Lato"/>
              <a:ea typeface="Lato"/>
              <a:cs typeface="Lato"/>
              <a:sym typeface="Lato"/>
            </a:endParaRPr>
          </a:p>
        </p:txBody>
      </p:sp>
    </p:spTree>
    <p:extLst>
      <p:ext uri="{BB962C8B-B14F-4D97-AF65-F5344CB8AC3E}">
        <p14:creationId xmlns:p14="http://schemas.microsoft.com/office/powerpoint/2010/main" val="6734111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7"/>
          <p:cNvSpPr txBox="1">
            <a:spLocks noGrp="1"/>
          </p:cNvSpPr>
          <p:nvPr>
            <p:ph type="title"/>
          </p:nvPr>
        </p:nvSpPr>
        <p:spPr>
          <a:xfrm>
            <a:off x="191475" y="1025650"/>
            <a:ext cx="8582100" cy="744300"/>
          </a:xfrm>
          <a:prstGeom prst="rect">
            <a:avLst/>
          </a:prstGeom>
        </p:spPr>
        <p:txBody>
          <a:bodyPr spcFirstLastPara="1" vert="horz" wrap="square" lIns="91425" tIns="91425" rIns="91425" bIns="91425" rtlCol="0" anchor="b" anchorCtr="0">
            <a:noAutofit/>
          </a:bodyPr>
          <a:lstStyle/>
          <a:p>
            <a:r>
              <a:rPr lang="en" b="1" dirty="0"/>
              <a:t>Create a Theory of Change</a:t>
            </a:r>
            <a:endParaRPr b="1" dirty="0"/>
          </a:p>
        </p:txBody>
      </p:sp>
      <p:pic>
        <p:nvPicPr>
          <p:cNvPr id="274" name="Google Shape;274;p37"/>
          <p:cNvPicPr preferRelativeResize="0"/>
          <p:nvPr/>
        </p:nvPicPr>
        <p:blipFill rotWithShape="1">
          <a:blip r:embed="rId3">
            <a:alphaModFix/>
          </a:blip>
          <a:srcRect t="11536" b="8406"/>
          <a:stretch/>
        </p:blipFill>
        <p:spPr>
          <a:xfrm>
            <a:off x="0" y="1849625"/>
            <a:ext cx="9144000" cy="4151124"/>
          </a:xfrm>
          <a:prstGeom prst="rect">
            <a:avLst/>
          </a:prstGeom>
          <a:noFill/>
          <a:ln>
            <a:noFill/>
          </a:ln>
        </p:spPr>
      </p:pic>
      <p:sp>
        <p:nvSpPr>
          <p:cNvPr id="275" name="Google Shape;275;p37"/>
          <p:cNvSpPr/>
          <p:nvPr/>
        </p:nvSpPr>
        <p:spPr>
          <a:xfrm>
            <a:off x="7319125" y="2405425"/>
            <a:ext cx="1534200" cy="33198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76" name="Google Shape;276;p37"/>
          <p:cNvSpPr txBox="1"/>
          <p:nvPr/>
        </p:nvSpPr>
        <p:spPr>
          <a:xfrm>
            <a:off x="7375825" y="2469250"/>
            <a:ext cx="1331400" cy="3060900"/>
          </a:xfrm>
          <a:prstGeom prst="rect">
            <a:avLst/>
          </a:prstGeom>
          <a:noFill/>
          <a:ln>
            <a:noFill/>
          </a:ln>
        </p:spPr>
        <p:txBody>
          <a:bodyPr spcFirstLastPara="1" wrap="square" lIns="91425" tIns="91425" rIns="91425" bIns="91425" anchor="t" anchorCtr="0">
            <a:noAutofit/>
          </a:bodyPr>
          <a:lstStyle/>
          <a:p>
            <a:r>
              <a:rPr lang="en" sz="1200" dirty="0">
                <a:latin typeface="Roboto"/>
                <a:ea typeface="Roboto"/>
                <a:cs typeface="Roboto"/>
                <a:sym typeface="Roboto"/>
              </a:rPr>
              <a:t>With a deeply rooted understanding of trauma and a commitment to using related innovative approaches, this school will support students, staff, and families to reach their full potential.  </a:t>
            </a:r>
            <a:endParaRPr sz="1200" dirty="0">
              <a:latin typeface="Roboto"/>
              <a:ea typeface="Roboto"/>
              <a:cs typeface="Roboto"/>
              <a:sym typeface="Roboto"/>
            </a:endParaRPr>
          </a:p>
        </p:txBody>
      </p:sp>
      <p:sp>
        <p:nvSpPr>
          <p:cNvPr id="277" name="Google Shape;277;p37"/>
          <p:cNvSpPr/>
          <p:nvPr/>
        </p:nvSpPr>
        <p:spPr>
          <a:xfrm>
            <a:off x="4972800" y="2391200"/>
            <a:ext cx="2082600" cy="14223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78" name="Google Shape;278;p37"/>
          <p:cNvSpPr txBox="1"/>
          <p:nvPr/>
        </p:nvSpPr>
        <p:spPr>
          <a:xfrm>
            <a:off x="4972800" y="2391200"/>
            <a:ext cx="2139300" cy="1422300"/>
          </a:xfrm>
          <a:prstGeom prst="rect">
            <a:avLst/>
          </a:prstGeom>
          <a:noFill/>
          <a:ln>
            <a:noFill/>
          </a:ln>
        </p:spPr>
        <p:txBody>
          <a:bodyPr spcFirstLastPara="1" wrap="square" lIns="91425" tIns="91425" rIns="91425" bIns="91425" anchor="t" anchorCtr="0">
            <a:noAutofit/>
          </a:bodyPr>
          <a:lstStyle/>
          <a:p>
            <a:pPr marL="457200" indent="-292100">
              <a:buSzPts val="1000"/>
              <a:buFont typeface="Roboto"/>
              <a:buChar char="●"/>
            </a:pPr>
            <a:r>
              <a:rPr lang="en" sz="1000" dirty="0">
                <a:latin typeface="Roboto"/>
                <a:ea typeface="Roboto"/>
                <a:cs typeface="Roboto"/>
                <a:sym typeface="Roboto"/>
              </a:rPr>
              <a:t>Increased awareness of trauma informed practices among students, staff, and families</a:t>
            </a:r>
            <a:endParaRPr sz="1000" dirty="0">
              <a:latin typeface="Roboto"/>
              <a:ea typeface="Roboto"/>
              <a:cs typeface="Roboto"/>
              <a:sym typeface="Roboto"/>
            </a:endParaRPr>
          </a:p>
          <a:p>
            <a:pPr marL="457200" indent="-292100">
              <a:buSzPts val="1000"/>
              <a:buFont typeface="Roboto"/>
              <a:buChar char="●"/>
            </a:pPr>
            <a:r>
              <a:rPr lang="en" sz="1000" dirty="0">
                <a:latin typeface="Roboto"/>
                <a:ea typeface="Roboto"/>
                <a:cs typeface="Roboto"/>
                <a:sym typeface="Roboto"/>
              </a:rPr>
              <a:t>Increased use of trauma- aware classroom strategies</a:t>
            </a:r>
            <a:endParaRPr sz="1000" dirty="0">
              <a:latin typeface="Roboto"/>
              <a:ea typeface="Roboto"/>
              <a:cs typeface="Roboto"/>
              <a:sym typeface="Roboto"/>
            </a:endParaRPr>
          </a:p>
        </p:txBody>
      </p:sp>
      <p:sp>
        <p:nvSpPr>
          <p:cNvPr id="279" name="Google Shape;279;p37"/>
          <p:cNvSpPr/>
          <p:nvPr/>
        </p:nvSpPr>
        <p:spPr>
          <a:xfrm>
            <a:off x="4972800" y="4166375"/>
            <a:ext cx="2082600" cy="1559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80" name="Google Shape;280;p37"/>
          <p:cNvSpPr txBox="1"/>
          <p:nvPr/>
        </p:nvSpPr>
        <p:spPr>
          <a:xfrm>
            <a:off x="4972800" y="4138025"/>
            <a:ext cx="2139300" cy="1615800"/>
          </a:xfrm>
          <a:prstGeom prst="rect">
            <a:avLst/>
          </a:prstGeom>
          <a:noFill/>
          <a:ln>
            <a:noFill/>
          </a:ln>
        </p:spPr>
        <p:txBody>
          <a:bodyPr spcFirstLastPara="1" wrap="square" lIns="91425" tIns="91425" rIns="91425" bIns="91425" anchor="t" anchorCtr="0">
            <a:noAutofit/>
          </a:bodyPr>
          <a:lstStyle/>
          <a:p>
            <a:pPr marL="457200" indent="-292100">
              <a:buSzPts val="1000"/>
              <a:buFont typeface="Roboto"/>
              <a:buChar char="●"/>
            </a:pPr>
            <a:r>
              <a:rPr lang="en" sz="1000">
                <a:latin typeface="Roboto"/>
                <a:ea typeface="Roboto"/>
                <a:cs typeface="Roboto"/>
                <a:sym typeface="Roboto"/>
              </a:rPr>
              <a:t>Improved results on assessment of practices</a:t>
            </a:r>
            <a:endParaRPr sz="1000">
              <a:latin typeface="Roboto"/>
              <a:ea typeface="Roboto"/>
              <a:cs typeface="Roboto"/>
              <a:sym typeface="Roboto"/>
            </a:endParaRPr>
          </a:p>
          <a:p>
            <a:pPr marL="457200" indent="-292100">
              <a:buSzPts val="1000"/>
              <a:buFont typeface="Roboto"/>
              <a:buChar char="●"/>
            </a:pPr>
            <a:r>
              <a:rPr lang="en" sz="1000">
                <a:latin typeface="Roboto"/>
                <a:ea typeface="Roboto"/>
                <a:cs typeface="Roboto"/>
                <a:sym typeface="Roboto"/>
              </a:rPr>
              <a:t>Improved school climate</a:t>
            </a:r>
            <a:endParaRPr sz="1000">
              <a:latin typeface="Roboto"/>
              <a:ea typeface="Roboto"/>
              <a:cs typeface="Roboto"/>
              <a:sym typeface="Roboto"/>
            </a:endParaRPr>
          </a:p>
          <a:p>
            <a:pPr marL="457200" indent="-292100">
              <a:buSzPts val="1000"/>
              <a:buFont typeface="Roboto"/>
              <a:buChar char="●"/>
            </a:pPr>
            <a:r>
              <a:rPr lang="en" sz="1000">
                <a:latin typeface="Roboto"/>
                <a:ea typeface="Roboto"/>
                <a:cs typeface="Roboto"/>
                <a:sym typeface="Roboto"/>
              </a:rPr>
              <a:t>Improved attendance</a:t>
            </a:r>
            <a:endParaRPr sz="1000">
              <a:latin typeface="Roboto"/>
              <a:ea typeface="Roboto"/>
              <a:cs typeface="Roboto"/>
              <a:sym typeface="Roboto"/>
            </a:endParaRPr>
          </a:p>
          <a:p>
            <a:pPr marL="457200" indent="-292100">
              <a:buSzPts val="1000"/>
              <a:buFont typeface="Roboto"/>
              <a:buChar char="●"/>
            </a:pPr>
            <a:r>
              <a:rPr lang="en" sz="1000">
                <a:latin typeface="Roboto"/>
                <a:ea typeface="Roboto"/>
                <a:cs typeface="Roboto"/>
                <a:sym typeface="Roboto"/>
              </a:rPr>
              <a:t>Improved staff satisfaction &amp; retention</a:t>
            </a:r>
            <a:endParaRPr sz="1000">
              <a:latin typeface="Roboto"/>
              <a:ea typeface="Roboto"/>
              <a:cs typeface="Roboto"/>
              <a:sym typeface="Roboto"/>
            </a:endParaRPr>
          </a:p>
          <a:p>
            <a:pPr marL="457200" indent="-292100">
              <a:buSzPts val="1000"/>
              <a:buFont typeface="Roboto"/>
              <a:buChar char="●"/>
            </a:pPr>
            <a:r>
              <a:rPr lang="en" sz="1000">
                <a:latin typeface="Roboto"/>
                <a:ea typeface="Roboto"/>
                <a:cs typeface="Roboto"/>
                <a:sym typeface="Roboto"/>
              </a:rPr>
              <a:t>Improved parent engagement</a:t>
            </a:r>
            <a:endParaRPr sz="1000">
              <a:latin typeface="Roboto"/>
              <a:ea typeface="Roboto"/>
              <a:cs typeface="Roboto"/>
              <a:sym typeface="Roboto"/>
            </a:endParaRPr>
          </a:p>
        </p:txBody>
      </p:sp>
      <p:sp>
        <p:nvSpPr>
          <p:cNvPr id="281" name="Google Shape;281;p37"/>
          <p:cNvSpPr txBox="1"/>
          <p:nvPr/>
        </p:nvSpPr>
        <p:spPr>
          <a:xfrm>
            <a:off x="2207300" y="2087175"/>
            <a:ext cx="1098300" cy="225600"/>
          </a:xfrm>
          <a:prstGeom prst="rect">
            <a:avLst/>
          </a:prstGeom>
          <a:solidFill>
            <a:schemeClr val="dk1"/>
          </a:solidFill>
          <a:ln>
            <a:noFill/>
          </a:ln>
        </p:spPr>
        <p:txBody>
          <a:bodyPr spcFirstLastPara="1" wrap="square" lIns="91425" tIns="91425" rIns="91425" bIns="91425" anchor="t" anchorCtr="0">
            <a:noAutofit/>
          </a:bodyPr>
          <a:lstStyle/>
          <a:p>
            <a:r>
              <a:rPr lang="en" sz="900">
                <a:latin typeface="Roboto"/>
                <a:ea typeface="Roboto"/>
                <a:cs typeface="Roboto"/>
                <a:sym typeface="Roboto"/>
              </a:rPr>
              <a:t>short-term</a:t>
            </a:r>
            <a:endParaRPr sz="900">
              <a:latin typeface="Roboto"/>
              <a:ea typeface="Roboto"/>
              <a:cs typeface="Roboto"/>
              <a:sym typeface="Roboto"/>
            </a:endParaRPr>
          </a:p>
        </p:txBody>
      </p:sp>
      <p:sp>
        <p:nvSpPr>
          <p:cNvPr id="282" name="Google Shape;282;p37"/>
          <p:cNvSpPr txBox="1"/>
          <p:nvPr/>
        </p:nvSpPr>
        <p:spPr>
          <a:xfrm>
            <a:off x="266925" y="2425975"/>
            <a:ext cx="1262700" cy="3254400"/>
          </a:xfrm>
          <a:prstGeom prst="rect">
            <a:avLst/>
          </a:prstGeom>
          <a:solidFill>
            <a:schemeClr val="dk1"/>
          </a:solidFill>
          <a:ln>
            <a:noFill/>
          </a:ln>
        </p:spPr>
        <p:txBody>
          <a:bodyPr spcFirstLastPara="1" wrap="square" lIns="91425" tIns="91425" rIns="91425" bIns="91425" anchor="t" anchorCtr="0">
            <a:noAutofit/>
          </a:bodyPr>
          <a:lstStyle/>
          <a:p>
            <a:r>
              <a:rPr lang="en" sz="1000" dirty="0">
                <a:latin typeface="Roboto"/>
                <a:ea typeface="Roboto"/>
                <a:cs typeface="Roboto"/>
                <a:sym typeface="Roboto"/>
              </a:rPr>
              <a:t>T</a:t>
            </a:r>
            <a:r>
              <a:rPr lang="en-US" sz="1000" dirty="0">
                <a:latin typeface="Roboto"/>
                <a:ea typeface="Roboto"/>
                <a:cs typeface="Roboto"/>
                <a:sym typeface="Roboto"/>
              </a:rPr>
              <a:t>r</a:t>
            </a:r>
            <a:r>
              <a:rPr lang="en" sz="1000" dirty="0">
                <a:latin typeface="Roboto"/>
                <a:ea typeface="Roboto"/>
                <a:cs typeface="Roboto"/>
                <a:sym typeface="Roboto"/>
              </a:rPr>
              <a:t>uama Support Team</a:t>
            </a:r>
            <a:endParaRPr sz="1000" dirty="0">
              <a:latin typeface="Roboto"/>
              <a:ea typeface="Roboto"/>
              <a:cs typeface="Roboto"/>
              <a:sym typeface="Roboto"/>
            </a:endParaRPr>
          </a:p>
          <a:p>
            <a:endParaRPr sz="1000" dirty="0">
              <a:latin typeface="Roboto"/>
              <a:ea typeface="Roboto"/>
              <a:cs typeface="Roboto"/>
              <a:sym typeface="Roboto"/>
            </a:endParaRPr>
          </a:p>
          <a:p>
            <a:r>
              <a:rPr lang="en" sz="1000" dirty="0">
                <a:latin typeface="Roboto"/>
                <a:ea typeface="Roboto"/>
                <a:cs typeface="Roboto"/>
                <a:sym typeface="Roboto"/>
              </a:rPr>
              <a:t>Baseline assessment of current practices</a:t>
            </a:r>
            <a:endParaRPr sz="1000" dirty="0">
              <a:latin typeface="Roboto"/>
              <a:ea typeface="Roboto"/>
              <a:cs typeface="Roboto"/>
              <a:sym typeface="Roboto"/>
            </a:endParaRPr>
          </a:p>
          <a:p>
            <a:endParaRPr sz="1000" dirty="0">
              <a:latin typeface="Roboto"/>
              <a:ea typeface="Roboto"/>
              <a:cs typeface="Roboto"/>
              <a:sym typeface="Roboto"/>
            </a:endParaRPr>
          </a:p>
          <a:p>
            <a:r>
              <a:rPr lang="en" sz="1000" dirty="0">
                <a:latin typeface="Roboto"/>
                <a:ea typeface="Roboto"/>
                <a:cs typeface="Roboto"/>
                <a:sym typeface="Roboto"/>
              </a:rPr>
              <a:t>Training</a:t>
            </a:r>
            <a:endParaRPr sz="1000" dirty="0">
              <a:latin typeface="Roboto"/>
              <a:ea typeface="Roboto"/>
              <a:cs typeface="Roboto"/>
              <a:sym typeface="Roboto"/>
            </a:endParaRPr>
          </a:p>
          <a:p>
            <a:endParaRPr sz="1000" dirty="0">
              <a:latin typeface="Roboto"/>
              <a:ea typeface="Roboto"/>
              <a:cs typeface="Roboto"/>
              <a:sym typeface="Roboto"/>
            </a:endParaRPr>
          </a:p>
          <a:p>
            <a:r>
              <a:rPr lang="en" sz="1000" dirty="0">
                <a:latin typeface="Roboto"/>
                <a:ea typeface="Roboto"/>
                <a:cs typeface="Roboto"/>
                <a:sym typeface="Roboto"/>
              </a:rPr>
              <a:t>Active Parent Group</a:t>
            </a:r>
            <a:endParaRPr sz="1000" dirty="0">
              <a:latin typeface="Roboto"/>
              <a:ea typeface="Roboto"/>
              <a:cs typeface="Roboto"/>
              <a:sym typeface="Roboto"/>
            </a:endParaRPr>
          </a:p>
          <a:p>
            <a:endParaRPr sz="1000" dirty="0">
              <a:latin typeface="Roboto"/>
              <a:ea typeface="Roboto"/>
              <a:cs typeface="Roboto"/>
              <a:sym typeface="Roboto"/>
            </a:endParaRPr>
          </a:p>
          <a:p>
            <a:r>
              <a:rPr lang="en" sz="1000" dirty="0">
                <a:latin typeface="Roboto"/>
                <a:ea typeface="Roboto"/>
                <a:cs typeface="Roboto"/>
                <a:sym typeface="Roboto"/>
              </a:rPr>
              <a:t>$ for student support needs</a:t>
            </a:r>
            <a:endParaRPr sz="1000" dirty="0">
              <a:latin typeface="Roboto"/>
              <a:ea typeface="Roboto"/>
              <a:cs typeface="Roboto"/>
              <a:sym typeface="Roboto"/>
            </a:endParaRPr>
          </a:p>
          <a:p>
            <a:endParaRPr sz="1000" dirty="0">
              <a:latin typeface="Roboto"/>
              <a:ea typeface="Roboto"/>
              <a:cs typeface="Roboto"/>
              <a:sym typeface="Roboto"/>
            </a:endParaRPr>
          </a:p>
          <a:p>
            <a:r>
              <a:rPr lang="en" sz="1000" dirty="0">
                <a:latin typeface="Roboto"/>
                <a:ea typeface="Roboto"/>
                <a:cs typeface="Roboto"/>
                <a:sym typeface="Roboto"/>
              </a:rPr>
              <a:t>Trauma groups for students</a:t>
            </a:r>
            <a:endParaRPr sz="1000" dirty="0">
              <a:latin typeface="Roboto"/>
              <a:ea typeface="Roboto"/>
              <a:cs typeface="Roboto"/>
              <a:sym typeface="Roboto"/>
            </a:endParaRPr>
          </a:p>
          <a:p>
            <a:endParaRPr sz="1000" dirty="0">
              <a:latin typeface="Roboto"/>
              <a:ea typeface="Roboto"/>
              <a:cs typeface="Roboto"/>
              <a:sym typeface="Roboto"/>
            </a:endParaRPr>
          </a:p>
          <a:p>
            <a:endParaRPr sz="1000" dirty="0">
              <a:latin typeface="Roboto"/>
              <a:ea typeface="Roboto"/>
              <a:cs typeface="Roboto"/>
              <a:sym typeface="Roboto"/>
            </a:endParaRPr>
          </a:p>
          <a:p>
            <a:endParaRPr sz="1000" dirty="0">
              <a:latin typeface="Roboto"/>
              <a:ea typeface="Roboto"/>
              <a:cs typeface="Roboto"/>
              <a:sym typeface="Roboto"/>
            </a:endParaRPr>
          </a:p>
          <a:p>
            <a:endParaRPr sz="1000" dirty="0">
              <a:latin typeface="Roboto"/>
              <a:ea typeface="Roboto"/>
              <a:cs typeface="Roboto"/>
              <a:sym typeface="Roboto"/>
            </a:endParaRPr>
          </a:p>
          <a:p>
            <a:endParaRPr sz="1000" dirty="0">
              <a:latin typeface="Roboto"/>
              <a:ea typeface="Roboto"/>
              <a:cs typeface="Roboto"/>
              <a:sym typeface="Roboto"/>
            </a:endParaRPr>
          </a:p>
          <a:p>
            <a:endParaRPr sz="1000" dirty="0">
              <a:latin typeface="Roboto"/>
              <a:ea typeface="Roboto"/>
              <a:cs typeface="Roboto"/>
              <a:sym typeface="Roboto"/>
            </a:endParaRPr>
          </a:p>
          <a:p>
            <a:endParaRPr sz="1000" dirty="0">
              <a:latin typeface="Roboto"/>
              <a:ea typeface="Roboto"/>
              <a:cs typeface="Roboto"/>
              <a:sym typeface="Roboto"/>
            </a:endParaRPr>
          </a:p>
          <a:p>
            <a:endParaRPr sz="1000" dirty="0">
              <a:latin typeface="Roboto"/>
              <a:ea typeface="Roboto"/>
              <a:cs typeface="Roboto"/>
              <a:sym typeface="Roboto"/>
            </a:endParaRPr>
          </a:p>
          <a:p>
            <a:endParaRPr sz="1000" dirty="0">
              <a:latin typeface="Roboto"/>
              <a:ea typeface="Roboto"/>
              <a:cs typeface="Roboto"/>
              <a:sym typeface="Roboto"/>
            </a:endParaRPr>
          </a:p>
        </p:txBody>
      </p:sp>
      <p:sp>
        <p:nvSpPr>
          <p:cNvPr id="283" name="Google Shape;283;p37"/>
          <p:cNvSpPr txBox="1"/>
          <p:nvPr/>
        </p:nvSpPr>
        <p:spPr>
          <a:xfrm>
            <a:off x="1735025" y="2405425"/>
            <a:ext cx="1447500" cy="2268900"/>
          </a:xfrm>
          <a:prstGeom prst="rect">
            <a:avLst/>
          </a:prstGeom>
          <a:noFill/>
          <a:ln>
            <a:noFill/>
          </a:ln>
        </p:spPr>
        <p:txBody>
          <a:bodyPr spcFirstLastPara="1" wrap="square" lIns="91425" tIns="91425" rIns="91425" bIns="91425" anchor="t" anchorCtr="0">
            <a:noAutofit/>
          </a:bodyPr>
          <a:lstStyle/>
          <a:p>
            <a:r>
              <a:rPr lang="en" sz="1000" dirty="0">
                <a:latin typeface="Roboto"/>
                <a:ea typeface="Roboto"/>
                <a:cs typeface="Roboto"/>
                <a:sym typeface="Roboto"/>
              </a:rPr>
              <a:t>Train all staff </a:t>
            </a:r>
          </a:p>
          <a:p>
            <a:endParaRPr sz="1000" dirty="0">
              <a:latin typeface="Roboto"/>
              <a:ea typeface="Roboto"/>
              <a:cs typeface="Roboto"/>
              <a:sym typeface="Roboto"/>
            </a:endParaRPr>
          </a:p>
          <a:p>
            <a:r>
              <a:rPr lang="en" sz="1000" dirty="0">
                <a:latin typeface="Roboto"/>
                <a:ea typeface="Roboto"/>
                <a:cs typeface="Roboto"/>
                <a:sym typeface="Roboto"/>
              </a:rPr>
              <a:t>One Book - One School</a:t>
            </a:r>
          </a:p>
          <a:p>
            <a:endParaRPr sz="1000" dirty="0">
              <a:latin typeface="Roboto"/>
              <a:ea typeface="Roboto"/>
              <a:cs typeface="Roboto"/>
              <a:sym typeface="Roboto"/>
            </a:endParaRPr>
          </a:p>
          <a:p>
            <a:r>
              <a:rPr lang="en" sz="1000" dirty="0">
                <a:latin typeface="Roboto"/>
                <a:ea typeface="Roboto"/>
                <a:cs typeface="Roboto"/>
                <a:sym typeface="Roboto"/>
              </a:rPr>
              <a:t>Host </a:t>
            </a:r>
            <a:r>
              <a:rPr lang="en" sz="1000" i="1" dirty="0">
                <a:latin typeface="Roboto"/>
                <a:ea typeface="Roboto"/>
                <a:cs typeface="Roboto"/>
                <a:sym typeface="Roboto"/>
              </a:rPr>
              <a:t>Resilience</a:t>
            </a:r>
            <a:r>
              <a:rPr lang="en" sz="1000" dirty="0">
                <a:latin typeface="Roboto"/>
                <a:ea typeface="Roboto"/>
                <a:cs typeface="Roboto"/>
                <a:sym typeface="Roboto"/>
              </a:rPr>
              <a:t> screening for staff &amp; families</a:t>
            </a:r>
            <a:endParaRPr sz="1000" dirty="0">
              <a:latin typeface="Roboto"/>
              <a:ea typeface="Roboto"/>
              <a:cs typeface="Roboto"/>
              <a:sym typeface="Roboto"/>
            </a:endParaRPr>
          </a:p>
          <a:p>
            <a:endParaRPr sz="1000" dirty="0">
              <a:latin typeface="Roboto"/>
              <a:ea typeface="Roboto"/>
              <a:cs typeface="Roboto"/>
              <a:sym typeface="Roboto"/>
            </a:endParaRPr>
          </a:p>
          <a:p>
            <a:r>
              <a:rPr lang="en" sz="1000" dirty="0">
                <a:latin typeface="Roboto"/>
                <a:ea typeface="Roboto"/>
                <a:cs typeface="Roboto"/>
                <a:sym typeface="Roboto"/>
              </a:rPr>
              <a:t>“Connect the Dots”</a:t>
            </a:r>
            <a:endParaRPr sz="1000" dirty="0">
              <a:latin typeface="Roboto"/>
              <a:ea typeface="Roboto"/>
              <a:cs typeface="Roboto"/>
              <a:sym typeface="Roboto"/>
            </a:endParaRPr>
          </a:p>
          <a:p>
            <a:endParaRPr sz="1000" dirty="0">
              <a:latin typeface="Roboto"/>
              <a:ea typeface="Roboto"/>
              <a:cs typeface="Roboto"/>
              <a:sym typeface="Roboto"/>
            </a:endParaRPr>
          </a:p>
          <a:p>
            <a:endParaRPr sz="1000" dirty="0">
              <a:latin typeface="Roboto"/>
              <a:ea typeface="Roboto"/>
              <a:cs typeface="Roboto"/>
              <a:sym typeface="Roboto"/>
            </a:endParaRPr>
          </a:p>
        </p:txBody>
      </p:sp>
      <p:sp>
        <p:nvSpPr>
          <p:cNvPr id="284" name="Google Shape;284;p37"/>
          <p:cNvSpPr txBox="1"/>
          <p:nvPr/>
        </p:nvSpPr>
        <p:spPr>
          <a:xfrm>
            <a:off x="3808850" y="2087175"/>
            <a:ext cx="965100" cy="225600"/>
          </a:xfrm>
          <a:prstGeom prst="rect">
            <a:avLst/>
          </a:prstGeom>
          <a:solidFill>
            <a:schemeClr val="dk1"/>
          </a:solidFill>
          <a:ln>
            <a:noFill/>
          </a:ln>
        </p:spPr>
        <p:txBody>
          <a:bodyPr spcFirstLastPara="1" wrap="square" lIns="91425" tIns="91425" rIns="91425" bIns="91425" anchor="t" anchorCtr="0">
            <a:noAutofit/>
          </a:bodyPr>
          <a:lstStyle/>
          <a:p>
            <a:r>
              <a:rPr lang="en" sz="900">
                <a:latin typeface="Roboto"/>
                <a:ea typeface="Roboto"/>
                <a:cs typeface="Roboto"/>
                <a:sym typeface="Roboto"/>
              </a:rPr>
              <a:t>longer-term</a:t>
            </a:r>
            <a:endParaRPr sz="900">
              <a:latin typeface="Roboto"/>
              <a:ea typeface="Roboto"/>
              <a:cs typeface="Roboto"/>
              <a:sym typeface="Roboto"/>
            </a:endParaRPr>
          </a:p>
        </p:txBody>
      </p:sp>
      <p:sp>
        <p:nvSpPr>
          <p:cNvPr id="285" name="Google Shape;285;p37"/>
          <p:cNvSpPr txBox="1"/>
          <p:nvPr/>
        </p:nvSpPr>
        <p:spPr>
          <a:xfrm>
            <a:off x="3377675" y="2395175"/>
            <a:ext cx="1331400" cy="2217600"/>
          </a:xfrm>
          <a:prstGeom prst="rect">
            <a:avLst/>
          </a:prstGeom>
          <a:noFill/>
          <a:ln>
            <a:noFill/>
          </a:ln>
        </p:spPr>
        <p:txBody>
          <a:bodyPr spcFirstLastPara="1" wrap="square" lIns="91425" tIns="91425" rIns="91425" bIns="91425" anchor="t" anchorCtr="0">
            <a:noAutofit/>
          </a:bodyPr>
          <a:lstStyle/>
          <a:p>
            <a:r>
              <a:rPr lang="en" sz="1000">
                <a:latin typeface="Roboto"/>
                <a:ea typeface="Roboto"/>
                <a:cs typeface="Roboto"/>
                <a:sym typeface="Roboto"/>
              </a:rPr>
              <a:t>Work with school board to modify school discipline policies</a:t>
            </a:r>
            <a:endParaRPr sz="1000">
              <a:latin typeface="Roboto"/>
              <a:ea typeface="Roboto"/>
              <a:cs typeface="Roboto"/>
              <a:sym typeface="Roboto"/>
            </a:endParaRPr>
          </a:p>
          <a:p>
            <a:endParaRPr sz="1000">
              <a:latin typeface="Roboto"/>
              <a:ea typeface="Roboto"/>
              <a:cs typeface="Roboto"/>
              <a:sym typeface="Roboto"/>
            </a:endParaRPr>
          </a:p>
          <a:p>
            <a:r>
              <a:rPr lang="en" sz="1000">
                <a:latin typeface="Roboto"/>
                <a:ea typeface="Roboto"/>
                <a:cs typeface="Roboto"/>
                <a:sym typeface="Roboto"/>
              </a:rPr>
              <a:t>Develop building-level coaching model to support brain-science informed classroom strategies</a:t>
            </a:r>
            <a:endParaRPr sz="1000">
              <a:latin typeface="Roboto"/>
              <a:ea typeface="Roboto"/>
              <a:cs typeface="Roboto"/>
              <a:sym typeface="Roboto"/>
            </a:endParaRPr>
          </a:p>
        </p:txBody>
      </p:sp>
      <p:sp>
        <p:nvSpPr>
          <p:cNvPr id="286" name="Google Shape;286;p37"/>
          <p:cNvSpPr txBox="1"/>
          <p:nvPr/>
        </p:nvSpPr>
        <p:spPr>
          <a:xfrm>
            <a:off x="1765825" y="4930900"/>
            <a:ext cx="3008100" cy="785400"/>
          </a:xfrm>
          <a:prstGeom prst="rect">
            <a:avLst/>
          </a:prstGeom>
          <a:noFill/>
          <a:ln>
            <a:noFill/>
          </a:ln>
        </p:spPr>
        <p:txBody>
          <a:bodyPr spcFirstLastPara="1" wrap="square" lIns="91425" tIns="91425" rIns="91425" bIns="91425" anchor="t" anchorCtr="0">
            <a:noAutofit/>
          </a:bodyPr>
          <a:lstStyle/>
          <a:p>
            <a:pPr marL="457200" indent="-292100">
              <a:buSzPts val="1000"/>
              <a:buFont typeface="Roboto"/>
              <a:buChar char="●"/>
            </a:pPr>
            <a:r>
              <a:rPr lang="en" sz="1000">
                <a:latin typeface="Roboto"/>
                <a:ea typeface="Roboto"/>
                <a:cs typeface="Roboto"/>
                <a:sym typeface="Roboto"/>
              </a:rPr>
              <a:t>Lesley Trauma Sensitive School Checklist</a:t>
            </a:r>
            <a:endParaRPr sz="1000">
              <a:latin typeface="Roboto"/>
              <a:ea typeface="Roboto"/>
              <a:cs typeface="Roboto"/>
              <a:sym typeface="Roboto"/>
            </a:endParaRPr>
          </a:p>
          <a:p>
            <a:pPr marL="457200" indent="-292100">
              <a:buSzPts val="1000"/>
              <a:buFont typeface="Roboto"/>
              <a:buChar char="●"/>
            </a:pPr>
            <a:r>
              <a:rPr lang="en" sz="1000">
                <a:latin typeface="Roboto"/>
                <a:ea typeface="Roboto"/>
                <a:cs typeface="Roboto"/>
                <a:sym typeface="Roboto"/>
              </a:rPr>
              <a:t>School climate data</a:t>
            </a:r>
            <a:endParaRPr sz="1000">
              <a:latin typeface="Roboto"/>
              <a:ea typeface="Roboto"/>
              <a:cs typeface="Roboto"/>
              <a:sym typeface="Roboto"/>
            </a:endParaRPr>
          </a:p>
          <a:p>
            <a:pPr marL="457200" indent="-292100">
              <a:buSzPts val="1000"/>
              <a:buFont typeface="Roboto"/>
              <a:buChar char="●"/>
            </a:pPr>
            <a:r>
              <a:rPr lang="en" sz="1000">
                <a:latin typeface="Roboto"/>
                <a:ea typeface="Roboto"/>
                <a:cs typeface="Roboto"/>
                <a:sym typeface="Roboto"/>
              </a:rPr>
              <a:t>Behavior data</a:t>
            </a:r>
            <a:endParaRPr sz="1000">
              <a:latin typeface="Roboto"/>
              <a:ea typeface="Roboto"/>
              <a:cs typeface="Roboto"/>
              <a:sym typeface="Roboto"/>
            </a:endParaRPr>
          </a:p>
        </p:txBody>
      </p:sp>
      <p:sp>
        <p:nvSpPr>
          <p:cNvPr id="287" name="Google Shape;287;p37"/>
          <p:cNvSpPr txBox="1"/>
          <p:nvPr/>
        </p:nvSpPr>
        <p:spPr>
          <a:xfrm>
            <a:off x="150" y="1769950"/>
            <a:ext cx="9144000" cy="378900"/>
          </a:xfrm>
          <a:prstGeom prst="rect">
            <a:avLst/>
          </a:prstGeom>
          <a:solidFill>
            <a:srgbClr val="9FC5E8"/>
          </a:solidFill>
          <a:ln>
            <a:noFill/>
          </a:ln>
        </p:spPr>
        <p:txBody>
          <a:bodyPr spcFirstLastPara="1" wrap="square" lIns="91425" tIns="91425" rIns="91425" bIns="91425" anchor="t" anchorCtr="0">
            <a:noAutofit/>
          </a:bodyPr>
          <a:lstStyle/>
          <a:p>
            <a:r>
              <a:rPr lang="en" sz="800" b="1">
                <a:latin typeface="Roboto"/>
                <a:ea typeface="Roboto"/>
                <a:cs typeface="Roboto"/>
                <a:sym typeface="Roboto"/>
              </a:rPr>
              <a:t>Background: Students across Alberta experience toxic stress.  The science tells us exposure to adversity impacts learning, behavior, and health.  Schools are well-positioned to meet this challenge with brain-science-informed approaches.</a:t>
            </a:r>
            <a:endParaRPr sz="800" b="1">
              <a:latin typeface="Roboto"/>
              <a:ea typeface="Roboto"/>
              <a:cs typeface="Roboto"/>
              <a:sym typeface="Roboto"/>
            </a:endParaRPr>
          </a:p>
        </p:txBody>
      </p:sp>
    </p:spTree>
    <p:extLst>
      <p:ext uri="{BB962C8B-B14F-4D97-AF65-F5344CB8AC3E}">
        <p14:creationId xmlns:p14="http://schemas.microsoft.com/office/powerpoint/2010/main" val="29894093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0"/>
          <p:cNvSpPr txBox="1">
            <a:spLocks noGrp="1"/>
          </p:cNvSpPr>
          <p:nvPr>
            <p:ph type="title"/>
          </p:nvPr>
        </p:nvSpPr>
        <p:spPr>
          <a:xfrm>
            <a:off x="432701" y="933114"/>
            <a:ext cx="8582100" cy="1014300"/>
          </a:xfrm>
          <a:prstGeom prst="rect">
            <a:avLst/>
          </a:prstGeom>
        </p:spPr>
        <p:txBody>
          <a:bodyPr spcFirstLastPara="1" vert="horz" wrap="square" lIns="91425" tIns="91425" rIns="91425" bIns="91425" rtlCol="0" anchor="b" anchorCtr="0">
            <a:noAutofit/>
          </a:bodyPr>
          <a:lstStyle/>
          <a:p>
            <a:pPr algn="l"/>
            <a:endParaRPr dirty="0"/>
          </a:p>
          <a:p>
            <a:pPr algn="l"/>
            <a:r>
              <a:rPr lang="en" b="1" dirty="0"/>
              <a:t>Step 3: Create an Asset Map</a:t>
            </a:r>
            <a:endParaRPr b="1" dirty="0"/>
          </a:p>
        </p:txBody>
      </p:sp>
      <p:sp>
        <p:nvSpPr>
          <p:cNvPr id="220" name="Google Shape;220;p30"/>
          <p:cNvSpPr txBox="1"/>
          <p:nvPr/>
        </p:nvSpPr>
        <p:spPr>
          <a:xfrm>
            <a:off x="599345" y="2072575"/>
            <a:ext cx="5462100" cy="3891600"/>
          </a:xfrm>
          <a:prstGeom prst="rect">
            <a:avLst/>
          </a:prstGeom>
          <a:noFill/>
          <a:ln>
            <a:noFill/>
          </a:ln>
        </p:spPr>
        <p:txBody>
          <a:bodyPr spcFirstLastPara="1" wrap="square" lIns="91425" tIns="91425" rIns="91425" bIns="91425" anchor="t" anchorCtr="0">
            <a:noAutofit/>
          </a:bodyPr>
          <a:lstStyle/>
          <a:p>
            <a:r>
              <a:rPr lang="en" sz="2400" dirty="0">
                <a:solidFill>
                  <a:schemeClr val="dk1"/>
                </a:solidFill>
                <a:latin typeface="Roboto"/>
                <a:ea typeface="Roboto"/>
                <a:cs typeface="Roboto"/>
                <a:sym typeface="Roboto"/>
              </a:rPr>
              <a:t>What resources already exist in your school that you could leverage to support your efforts?</a:t>
            </a:r>
            <a:endParaRPr sz="2400" dirty="0">
              <a:solidFill>
                <a:schemeClr val="dk1"/>
              </a:solidFill>
              <a:latin typeface="Roboto"/>
              <a:ea typeface="Roboto"/>
              <a:cs typeface="Roboto"/>
              <a:sym typeface="Roboto"/>
            </a:endParaRPr>
          </a:p>
          <a:p>
            <a:pPr marL="457200" indent="-381000">
              <a:buClr>
                <a:schemeClr val="dk1"/>
              </a:buClr>
              <a:buSzPts val="2400"/>
              <a:buFont typeface="Roboto"/>
              <a:buChar char="●"/>
            </a:pPr>
            <a:r>
              <a:rPr lang="en" sz="2400" dirty="0">
                <a:solidFill>
                  <a:schemeClr val="dk1"/>
                </a:solidFill>
                <a:latin typeface="Roboto"/>
                <a:ea typeface="Roboto"/>
                <a:cs typeface="Roboto"/>
                <a:sym typeface="Roboto"/>
              </a:rPr>
              <a:t>Behavioral support staff or programs</a:t>
            </a:r>
            <a:endParaRPr sz="2400" dirty="0">
              <a:solidFill>
                <a:schemeClr val="dk1"/>
              </a:solidFill>
              <a:latin typeface="Roboto"/>
              <a:ea typeface="Roboto"/>
              <a:cs typeface="Roboto"/>
              <a:sym typeface="Roboto"/>
            </a:endParaRPr>
          </a:p>
          <a:p>
            <a:pPr marL="457200" indent="-381000">
              <a:buClr>
                <a:schemeClr val="dk1"/>
              </a:buClr>
              <a:buSzPts val="2400"/>
              <a:buFont typeface="Roboto"/>
              <a:buChar char="●"/>
            </a:pPr>
            <a:r>
              <a:rPr lang="en" sz="2400" dirty="0">
                <a:solidFill>
                  <a:schemeClr val="dk1"/>
                </a:solidFill>
                <a:latin typeface="Roboto"/>
                <a:ea typeface="Roboto"/>
                <a:cs typeface="Roboto"/>
                <a:sym typeface="Roboto"/>
              </a:rPr>
              <a:t>Student activities </a:t>
            </a:r>
            <a:endParaRPr sz="2400" dirty="0">
              <a:solidFill>
                <a:schemeClr val="dk1"/>
              </a:solidFill>
              <a:latin typeface="Roboto"/>
              <a:ea typeface="Roboto"/>
              <a:cs typeface="Roboto"/>
              <a:sym typeface="Roboto"/>
            </a:endParaRPr>
          </a:p>
          <a:p>
            <a:pPr marL="457200" indent="-381000">
              <a:buClr>
                <a:schemeClr val="dk1"/>
              </a:buClr>
              <a:buSzPts val="2400"/>
              <a:buFont typeface="Roboto"/>
              <a:buChar char="●"/>
            </a:pPr>
            <a:r>
              <a:rPr lang="en" sz="2400" dirty="0">
                <a:solidFill>
                  <a:schemeClr val="dk1"/>
                </a:solidFill>
                <a:latin typeface="Roboto"/>
                <a:ea typeface="Roboto"/>
                <a:cs typeface="Roboto"/>
                <a:sym typeface="Roboto"/>
              </a:rPr>
              <a:t>Professional development resources</a:t>
            </a:r>
            <a:endParaRPr sz="2400" dirty="0">
              <a:solidFill>
                <a:schemeClr val="dk1"/>
              </a:solidFill>
              <a:latin typeface="Roboto"/>
              <a:ea typeface="Roboto"/>
              <a:cs typeface="Roboto"/>
              <a:sym typeface="Roboto"/>
            </a:endParaRPr>
          </a:p>
          <a:p>
            <a:r>
              <a:rPr lang="en" sz="2400" dirty="0">
                <a:solidFill>
                  <a:schemeClr val="dk1"/>
                </a:solidFill>
                <a:latin typeface="Roboto"/>
                <a:ea typeface="Roboto"/>
                <a:cs typeface="Roboto"/>
                <a:sym typeface="Roboto"/>
              </a:rPr>
              <a:t>Where are the gaps?  Can you develop partnerships to meet them?</a:t>
            </a:r>
            <a:endParaRPr sz="2400" dirty="0">
              <a:solidFill>
                <a:schemeClr val="dk1"/>
              </a:solidFill>
              <a:latin typeface="Roboto"/>
              <a:ea typeface="Roboto"/>
              <a:cs typeface="Roboto"/>
              <a:sym typeface="Roboto"/>
            </a:endParaRPr>
          </a:p>
          <a:p>
            <a:pPr marL="457200"/>
            <a:endParaRPr sz="2400" dirty="0">
              <a:solidFill>
                <a:schemeClr val="dk1"/>
              </a:solidFill>
              <a:latin typeface="Roboto"/>
              <a:ea typeface="Roboto"/>
              <a:cs typeface="Roboto"/>
              <a:sym typeface="Roboto"/>
            </a:endParaRPr>
          </a:p>
          <a:p>
            <a:pPr marL="457200"/>
            <a:endParaRPr dirty="0">
              <a:latin typeface="Roboto Black"/>
              <a:ea typeface="Roboto Black"/>
              <a:cs typeface="Roboto Black"/>
              <a:sym typeface="Roboto Black"/>
            </a:endParaRPr>
          </a:p>
        </p:txBody>
      </p:sp>
      <p:pic>
        <p:nvPicPr>
          <p:cNvPr id="221" name="Google Shape;221;p30"/>
          <p:cNvPicPr preferRelativeResize="0"/>
          <p:nvPr/>
        </p:nvPicPr>
        <p:blipFill>
          <a:blip r:embed="rId3">
            <a:alphaModFix/>
          </a:blip>
          <a:stretch>
            <a:fillRect/>
          </a:stretch>
        </p:blipFill>
        <p:spPr>
          <a:xfrm>
            <a:off x="5735176" y="1440264"/>
            <a:ext cx="3317725" cy="3977475"/>
          </a:xfrm>
          <a:prstGeom prst="rect">
            <a:avLst/>
          </a:prstGeom>
          <a:noFill/>
          <a:ln>
            <a:noFill/>
          </a:ln>
        </p:spPr>
      </p:pic>
      <p:sp>
        <p:nvSpPr>
          <p:cNvPr id="222" name="Google Shape;222;p30"/>
          <p:cNvSpPr txBox="1"/>
          <p:nvPr/>
        </p:nvSpPr>
        <p:spPr>
          <a:xfrm>
            <a:off x="6255988" y="4462250"/>
            <a:ext cx="2276100" cy="591600"/>
          </a:xfrm>
          <a:prstGeom prst="rect">
            <a:avLst/>
          </a:prstGeom>
          <a:noFill/>
          <a:ln>
            <a:noFill/>
          </a:ln>
        </p:spPr>
        <p:txBody>
          <a:bodyPr spcFirstLastPara="1" wrap="square" lIns="91425" tIns="91425" rIns="91425" bIns="91425" anchor="t" anchorCtr="0">
            <a:noAutofit/>
          </a:bodyPr>
          <a:lstStyle/>
          <a:p>
            <a:pPr algn="ctr"/>
            <a:r>
              <a:rPr lang="en">
                <a:solidFill>
                  <a:schemeClr val="dk1"/>
                </a:solidFill>
                <a:latin typeface="Roboto"/>
                <a:ea typeface="Roboto"/>
                <a:cs typeface="Roboto"/>
                <a:sym typeface="Roboto"/>
              </a:rPr>
              <a:t>UNIVERSAL or</a:t>
            </a:r>
            <a:endParaRPr>
              <a:solidFill>
                <a:schemeClr val="dk1"/>
              </a:solidFill>
              <a:latin typeface="Roboto"/>
              <a:ea typeface="Roboto"/>
              <a:cs typeface="Roboto"/>
              <a:sym typeface="Roboto"/>
            </a:endParaRPr>
          </a:p>
          <a:p>
            <a:pPr algn="ctr"/>
            <a:r>
              <a:rPr lang="en">
                <a:solidFill>
                  <a:schemeClr val="dk1"/>
                </a:solidFill>
                <a:latin typeface="Roboto"/>
                <a:ea typeface="Roboto"/>
                <a:cs typeface="Roboto"/>
                <a:sym typeface="Roboto"/>
              </a:rPr>
              <a:t>PREVENTION</a:t>
            </a:r>
            <a:endParaRPr>
              <a:solidFill>
                <a:schemeClr val="dk1"/>
              </a:solidFill>
              <a:latin typeface="Roboto"/>
              <a:ea typeface="Roboto"/>
              <a:cs typeface="Roboto"/>
              <a:sym typeface="Roboto"/>
            </a:endParaRPr>
          </a:p>
        </p:txBody>
      </p:sp>
      <p:sp>
        <p:nvSpPr>
          <p:cNvPr id="223" name="Google Shape;223;p30"/>
          <p:cNvSpPr txBox="1"/>
          <p:nvPr/>
        </p:nvSpPr>
        <p:spPr>
          <a:xfrm>
            <a:off x="6591838" y="3153600"/>
            <a:ext cx="1604400" cy="853500"/>
          </a:xfrm>
          <a:prstGeom prst="rect">
            <a:avLst/>
          </a:prstGeom>
          <a:noFill/>
          <a:ln>
            <a:noFill/>
          </a:ln>
        </p:spPr>
        <p:txBody>
          <a:bodyPr spcFirstLastPara="1" wrap="square" lIns="91425" tIns="91425" rIns="91425" bIns="91425" anchor="t" anchorCtr="0">
            <a:noAutofit/>
          </a:bodyPr>
          <a:lstStyle/>
          <a:p>
            <a:pPr algn="ctr"/>
            <a:r>
              <a:rPr lang="en">
                <a:solidFill>
                  <a:schemeClr val="dk1"/>
                </a:solidFill>
                <a:latin typeface="Roboto"/>
                <a:ea typeface="Roboto"/>
                <a:cs typeface="Roboto"/>
                <a:sym typeface="Roboto"/>
              </a:rPr>
              <a:t>TARGETED INTERVENTIONS</a:t>
            </a:r>
            <a:endParaRPr>
              <a:solidFill>
                <a:schemeClr val="dk1"/>
              </a:solidFill>
              <a:latin typeface="Roboto"/>
              <a:ea typeface="Roboto"/>
              <a:cs typeface="Roboto"/>
              <a:sym typeface="Roboto"/>
            </a:endParaRPr>
          </a:p>
        </p:txBody>
      </p:sp>
      <p:sp>
        <p:nvSpPr>
          <p:cNvPr id="224" name="Google Shape;224;p30"/>
          <p:cNvSpPr txBox="1"/>
          <p:nvPr/>
        </p:nvSpPr>
        <p:spPr>
          <a:xfrm>
            <a:off x="6873175" y="2072575"/>
            <a:ext cx="1024200" cy="591600"/>
          </a:xfrm>
          <a:prstGeom prst="rect">
            <a:avLst/>
          </a:prstGeom>
          <a:noFill/>
          <a:ln>
            <a:noFill/>
          </a:ln>
        </p:spPr>
        <p:txBody>
          <a:bodyPr spcFirstLastPara="1" wrap="square" lIns="91425" tIns="91425" rIns="91425" bIns="91425" anchor="t" anchorCtr="0">
            <a:noAutofit/>
          </a:bodyPr>
          <a:lstStyle/>
          <a:p>
            <a:pPr algn="ctr"/>
            <a:r>
              <a:rPr lang="en" sz="1000">
                <a:solidFill>
                  <a:schemeClr val="dk1"/>
                </a:solidFill>
                <a:latin typeface="Roboto"/>
                <a:ea typeface="Roboto"/>
                <a:cs typeface="Roboto"/>
                <a:sym typeface="Roboto"/>
              </a:rPr>
              <a:t>INDIV. SUPPORTS</a:t>
            </a:r>
            <a:endParaRPr sz="1000">
              <a:solidFill>
                <a:schemeClr val="dk1"/>
              </a:solidFill>
              <a:latin typeface="Roboto"/>
              <a:ea typeface="Roboto"/>
              <a:cs typeface="Roboto"/>
              <a:sym typeface="Roboto"/>
            </a:endParaRPr>
          </a:p>
        </p:txBody>
      </p:sp>
    </p:spTree>
    <p:extLst>
      <p:ext uri="{BB962C8B-B14F-4D97-AF65-F5344CB8AC3E}">
        <p14:creationId xmlns:p14="http://schemas.microsoft.com/office/powerpoint/2010/main" val="2601197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1"/>
          <p:cNvSpPr txBox="1">
            <a:spLocks noGrp="1"/>
          </p:cNvSpPr>
          <p:nvPr>
            <p:ph type="title"/>
          </p:nvPr>
        </p:nvSpPr>
        <p:spPr>
          <a:xfrm>
            <a:off x="152400" y="813625"/>
            <a:ext cx="8582100" cy="550800"/>
          </a:xfrm>
          <a:prstGeom prst="rect">
            <a:avLst/>
          </a:prstGeom>
        </p:spPr>
        <p:txBody>
          <a:bodyPr spcFirstLastPara="1" vert="horz" wrap="square" lIns="91425" tIns="91425" rIns="91425" bIns="91425" rtlCol="0" anchor="b" anchorCtr="0">
            <a:noAutofit/>
          </a:bodyPr>
          <a:lstStyle/>
          <a:p>
            <a:endParaRPr dirty="0"/>
          </a:p>
          <a:p>
            <a:r>
              <a:rPr lang="en" b="1" dirty="0"/>
              <a:t>Step 3: Create an Asset Map</a:t>
            </a:r>
            <a:endParaRPr b="1" dirty="0"/>
          </a:p>
        </p:txBody>
      </p:sp>
      <p:pic>
        <p:nvPicPr>
          <p:cNvPr id="230" name="Google Shape;230;p31"/>
          <p:cNvPicPr preferRelativeResize="0"/>
          <p:nvPr/>
        </p:nvPicPr>
        <p:blipFill>
          <a:blip r:embed="rId3">
            <a:alphaModFix/>
          </a:blip>
          <a:stretch>
            <a:fillRect/>
          </a:stretch>
        </p:blipFill>
        <p:spPr>
          <a:xfrm>
            <a:off x="838200" y="1446550"/>
            <a:ext cx="7604026" cy="4554200"/>
          </a:xfrm>
          <a:prstGeom prst="rect">
            <a:avLst/>
          </a:prstGeom>
          <a:noFill/>
          <a:ln>
            <a:noFill/>
          </a:ln>
        </p:spPr>
      </p:pic>
      <p:sp>
        <p:nvSpPr>
          <p:cNvPr id="231" name="Google Shape;231;p31"/>
          <p:cNvSpPr txBox="1"/>
          <p:nvPr/>
        </p:nvSpPr>
        <p:spPr>
          <a:xfrm>
            <a:off x="838200" y="1790700"/>
            <a:ext cx="2362200" cy="1134950"/>
          </a:xfrm>
          <a:prstGeom prst="rect">
            <a:avLst/>
          </a:prstGeom>
          <a:solidFill>
            <a:srgbClr val="00B050"/>
          </a:solidFill>
          <a:ln>
            <a:noFill/>
          </a:ln>
        </p:spPr>
        <p:txBody>
          <a:bodyPr spcFirstLastPara="1" wrap="square" lIns="91425" tIns="91425" rIns="91425" bIns="91425" anchor="t" anchorCtr="0">
            <a:noAutofit/>
          </a:bodyPr>
          <a:lstStyle/>
          <a:p>
            <a:endParaRPr dirty="0">
              <a:solidFill>
                <a:schemeClr val="dk1"/>
              </a:solidFill>
              <a:latin typeface="Roboto"/>
              <a:ea typeface="Roboto"/>
              <a:cs typeface="Roboto"/>
              <a:sym typeface="Roboto"/>
            </a:endParaRPr>
          </a:p>
          <a:p>
            <a:pPr algn="ctr"/>
            <a:r>
              <a:rPr lang="en" b="1" dirty="0">
                <a:solidFill>
                  <a:schemeClr val="dk1"/>
                </a:solidFill>
                <a:latin typeface="Roboto"/>
                <a:ea typeface="Roboto"/>
                <a:cs typeface="Roboto"/>
                <a:sym typeface="Roboto"/>
              </a:rPr>
              <a:t>Universal </a:t>
            </a:r>
          </a:p>
          <a:p>
            <a:pPr algn="ctr"/>
            <a:r>
              <a:rPr lang="en" b="1" dirty="0">
                <a:solidFill>
                  <a:schemeClr val="dk1"/>
                </a:solidFill>
                <a:latin typeface="Roboto"/>
                <a:ea typeface="Roboto"/>
                <a:cs typeface="Roboto"/>
                <a:sym typeface="Roboto"/>
              </a:rPr>
              <a:t>Prevention and Promotion</a:t>
            </a:r>
            <a:endParaRPr b="1" dirty="0">
              <a:solidFill>
                <a:schemeClr val="dk1"/>
              </a:solidFill>
              <a:latin typeface="Roboto"/>
              <a:ea typeface="Roboto"/>
              <a:cs typeface="Roboto"/>
              <a:sym typeface="Roboto"/>
            </a:endParaRPr>
          </a:p>
        </p:txBody>
      </p:sp>
      <p:sp>
        <p:nvSpPr>
          <p:cNvPr id="232" name="Google Shape;232;p31"/>
          <p:cNvSpPr txBox="1"/>
          <p:nvPr/>
        </p:nvSpPr>
        <p:spPr>
          <a:xfrm>
            <a:off x="838200" y="4670250"/>
            <a:ext cx="2320200" cy="1330500"/>
          </a:xfrm>
          <a:prstGeom prst="rect">
            <a:avLst/>
          </a:prstGeom>
          <a:solidFill>
            <a:srgbClr val="FF0000"/>
          </a:solidFill>
          <a:ln>
            <a:noFill/>
          </a:ln>
        </p:spPr>
        <p:txBody>
          <a:bodyPr spcFirstLastPara="1" wrap="square" lIns="91425" tIns="91425" rIns="91425" bIns="91425" anchor="t" anchorCtr="0">
            <a:noAutofit/>
          </a:bodyPr>
          <a:lstStyle/>
          <a:p>
            <a:endParaRPr b="1" dirty="0">
              <a:solidFill>
                <a:schemeClr val="dk1"/>
              </a:solidFill>
              <a:latin typeface="Roboto"/>
              <a:ea typeface="Roboto"/>
              <a:cs typeface="Roboto"/>
              <a:sym typeface="Roboto"/>
            </a:endParaRPr>
          </a:p>
          <a:p>
            <a:endParaRPr b="1" dirty="0">
              <a:solidFill>
                <a:schemeClr val="dk1"/>
              </a:solidFill>
              <a:latin typeface="Roboto"/>
              <a:ea typeface="Roboto"/>
              <a:cs typeface="Roboto"/>
              <a:sym typeface="Roboto"/>
            </a:endParaRPr>
          </a:p>
          <a:p>
            <a:pPr algn="ctr"/>
            <a:r>
              <a:rPr lang="en" b="1" dirty="0">
                <a:solidFill>
                  <a:schemeClr val="dk1"/>
                </a:solidFill>
                <a:latin typeface="Roboto"/>
                <a:ea typeface="Roboto"/>
                <a:cs typeface="Roboto"/>
                <a:sym typeface="Roboto"/>
              </a:rPr>
              <a:t>Individualized Supports</a:t>
            </a:r>
            <a:endParaRPr b="1" dirty="0">
              <a:solidFill>
                <a:schemeClr val="dk1"/>
              </a:solidFill>
              <a:latin typeface="Roboto"/>
              <a:ea typeface="Roboto"/>
              <a:cs typeface="Roboto"/>
              <a:sym typeface="Roboto"/>
            </a:endParaRPr>
          </a:p>
        </p:txBody>
      </p:sp>
      <p:sp>
        <p:nvSpPr>
          <p:cNvPr id="233" name="Google Shape;233;p31"/>
          <p:cNvSpPr txBox="1"/>
          <p:nvPr/>
        </p:nvSpPr>
        <p:spPr>
          <a:xfrm>
            <a:off x="804001" y="3066200"/>
            <a:ext cx="2320200" cy="1450800"/>
          </a:xfrm>
          <a:prstGeom prst="rect">
            <a:avLst/>
          </a:prstGeom>
          <a:solidFill>
            <a:srgbClr val="FFFF00"/>
          </a:solidFill>
          <a:ln>
            <a:noFill/>
          </a:ln>
        </p:spPr>
        <p:txBody>
          <a:bodyPr spcFirstLastPara="1" wrap="square" lIns="91425" tIns="91425" rIns="91425" bIns="91425" anchor="t" anchorCtr="0">
            <a:noAutofit/>
          </a:bodyPr>
          <a:lstStyle/>
          <a:p>
            <a:endParaRPr b="1" dirty="0">
              <a:solidFill>
                <a:schemeClr val="dk1"/>
              </a:solidFill>
              <a:latin typeface="Roboto"/>
              <a:ea typeface="Roboto"/>
              <a:cs typeface="Roboto"/>
              <a:sym typeface="Roboto"/>
            </a:endParaRPr>
          </a:p>
          <a:p>
            <a:endParaRPr b="1" dirty="0">
              <a:solidFill>
                <a:schemeClr val="dk1"/>
              </a:solidFill>
              <a:latin typeface="Roboto"/>
              <a:ea typeface="Roboto"/>
              <a:cs typeface="Roboto"/>
              <a:sym typeface="Roboto"/>
            </a:endParaRPr>
          </a:p>
          <a:p>
            <a:pPr algn="ctr"/>
            <a:r>
              <a:rPr lang="en" b="1" dirty="0">
                <a:solidFill>
                  <a:schemeClr val="bg2"/>
                </a:solidFill>
                <a:latin typeface="Roboto"/>
                <a:ea typeface="Roboto"/>
                <a:cs typeface="Roboto"/>
                <a:sym typeface="Roboto"/>
              </a:rPr>
              <a:t>Targeted Interventions</a:t>
            </a:r>
            <a:endParaRPr b="1" dirty="0">
              <a:solidFill>
                <a:schemeClr val="bg2"/>
              </a:solidFill>
              <a:latin typeface="Roboto"/>
              <a:ea typeface="Roboto"/>
              <a:cs typeface="Roboto"/>
              <a:sym typeface="Roboto"/>
            </a:endParaRPr>
          </a:p>
        </p:txBody>
      </p:sp>
    </p:spTree>
    <p:extLst>
      <p:ext uri="{BB962C8B-B14F-4D97-AF65-F5344CB8AC3E}">
        <p14:creationId xmlns:p14="http://schemas.microsoft.com/office/powerpoint/2010/main" val="13657318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5"/>
          <p:cNvSpPr>
            <a:spLocks noChangeArrowheads="1"/>
          </p:cNvSpPr>
          <p:nvPr/>
        </p:nvSpPr>
        <p:spPr bwMode="auto">
          <a:xfrm flipV="1">
            <a:off x="3031926" y="2875741"/>
            <a:ext cx="3096243" cy="2480832"/>
          </a:xfrm>
          <a:prstGeom prst="triangle">
            <a:avLst>
              <a:gd name="adj" fmla="val 50000"/>
            </a:avLst>
          </a:prstGeom>
          <a:gradFill rotWithShape="0">
            <a:gsLst>
              <a:gs pos="0">
                <a:srgbClr val="FFFF00"/>
              </a:gs>
              <a:gs pos="100000">
                <a:srgbClr val="CC0000"/>
              </a:gs>
            </a:gsLst>
            <a:lin ang="5400000" scaled="1"/>
          </a:gradFill>
          <a:ln w="19050">
            <a:solidFill>
              <a:schemeClr val="tx1"/>
            </a:solidFill>
            <a:miter lim="800000"/>
            <a:headEnd/>
            <a:tailEnd/>
          </a:ln>
        </p:spPr>
        <p:txBody>
          <a:bodyPr rot="10800000" wrap="none" anchor="ctr">
            <a:prstTxWarp prst="textNoShape">
              <a:avLst/>
            </a:prstTxWarp>
          </a:bodyPr>
          <a:lstStyle/>
          <a:p>
            <a:pPr algn="ctr" eaLnBrk="0" hangingPunct="0"/>
            <a:r>
              <a:rPr lang="en-US" sz="1050" dirty="0">
                <a:latin typeface="Times" pitchFamily="29" charset="0"/>
                <a:ea typeface="MS PGothic" pitchFamily="34" charset="-128"/>
              </a:rPr>
              <a:t> </a:t>
            </a:r>
          </a:p>
        </p:txBody>
      </p:sp>
      <p:sp>
        <p:nvSpPr>
          <p:cNvPr id="22531" name="Rectangle 6"/>
          <p:cNvSpPr>
            <a:spLocks noChangeArrowheads="1"/>
          </p:cNvSpPr>
          <p:nvPr/>
        </p:nvSpPr>
        <p:spPr bwMode="auto">
          <a:xfrm>
            <a:off x="2732485" y="2250283"/>
            <a:ext cx="3639741" cy="604494"/>
          </a:xfrm>
          <a:prstGeom prst="rect">
            <a:avLst/>
          </a:prstGeom>
          <a:solidFill>
            <a:srgbClr val="009900"/>
          </a:solidFill>
          <a:ln w="19050">
            <a:solidFill>
              <a:schemeClr val="tx1"/>
            </a:solidFill>
            <a:miter lim="800000"/>
            <a:headEnd/>
            <a:tailEnd/>
          </a:ln>
        </p:spPr>
        <p:txBody>
          <a:bodyPr lIns="50899" tIns="25004" rIns="50899" bIns="25004">
            <a:prstTxWarp prst="textNoShape">
              <a:avLst/>
            </a:prstTxWarp>
            <a:spAutoFit/>
          </a:bodyPr>
          <a:lstStyle/>
          <a:p>
            <a:pPr algn="ctr" eaLnBrk="0" hangingPunct="0"/>
            <a:r>
              <a:rPr lang="en-US" sz="1050" b="1" dirty="0">
                <a:latin typeface="Century Gothic" pitchFamily="29" charset="0"/>
                <a:ea typeface="MS PGothic" pitchFamily="34" charset="-128"/>
              </a:rPr>
              <a:t>Tier 1/Universal</a:t>
            </a:r>
            <a:r>
              <a:rPr lang="en-US" sz="1575" dirty="0">
                <a:latin typeface="Century Gothic" pitchFamily="29" charset="0"/>
                <a:ea typeface="MS PGothic" pitchFamily="34" charset="-128"/>
              </a:rPr>
              <a:t> </a:t>
            </a:r>
          </a:p>
          <a:p>
            <a:pPr algn="ctr" eaLnBrk="0" hangingPunct="0"/>
            <a:endParaRPr lang="en-US" sz="225" dirty="0">
              <a:latin typeface="Century Gothic" pitchFamily="29" charset="0"/>
              <a:ea typeface="MS PGothic" pitchFamily="34" charset="-128"/>
            </a:endParaRPr>
          </a:p>
          <a:p>
            <a:pPr algn="ctr" eaLnBrk="0" hangingPunct="0"/>
            <a:r>
              <a:rPr lang="en-US" sz="900" i="1" dirty="0">
                <a:latin typeface="Century Gothic" pitchFamily="29" charset="0"/>
                <a:ea typeface="MS PGothic" pitchFamily="34" charset="-128"/>
              </a:rPr>
              <a:t>School-Wide Assessment</a:t>
            </a:r>
          </a:p>
          <a:p>
            <a:pPr algn="ctr" eaLnBrk="0" hangingPunct="0"/>
            <a:r>
              <a:rPr lang="en-US" sz="900" i="1" dirty="0">
                <a:latin typeface="Century Gothic" pitchFamily="29" charset="0"/>
                <a:ea typeface="MS PGothic" pitchFamily="34" charset="-128"/>
              </a:rPr>
              <a:t>School-Wide Prevention Systems</a:t>
            </a:r>
            <a:endParaRPr lang="en-US" sz="900" dirty="0">
              <a:latin typeface="Century Gothic" pitchFamily="29" charset="0"/>
              <a:ea typeface="MS PGothic" pitchFamily="34" charset="-128"/>
            </a:endParaRPr>
          </a:p>
        </p:txBody>
      </p:sp>
      <p:sp>
        <p:nvSpPr>
          <p:cNvPr id="22533" name="Text Box 8"/>
          <p:cNvSpPr txBox="1">
            <a:spLocks noChangeArrowheads="1"/>
          </p:cNvSpPr>
          <p:nvPr/>
        </p:nvSpPr>
        <p:spPr bwMode="auto">
          <a:xfrm>
            <a:off x="6340944" y="3425576"/>
            <a:ext cx="1489958" cy="213585"/>
          </a:xfrm>
          <a:prstGeom prst="rect">
            <a:avLst/>
          </a:prstGeom>
          <a:noFill/>
          <a:ln w="9525">
            <a:noFill/>
            <a:miter lim="800000"/>
            <a:headEnd/>
            <a:tailEnd/>
          </a:ln>
        </p:spPr>
        <p:txBody>
          <a:bodyPr wrap="square">
            <a:prstTxWarp prst="textNoShape">
              <a:avLst/>
            </a:prstTxWarp>
            <a:spAutoFit/>
          </a:bodyPr>
          <a:lstStyle/>
          <a:p>
            <a:pPr eaLnBrk="0" hangingPunct="0">
              <a:spcBef>
                <a:spcPct val="50000"/>
              </a:spcBef>
            </a:pPr>
            <a:r>
              <a:rPr lang="en-US" sz="788" dirty="0">
                <a:ea typeface="MS PGothic" pitchFamily="34" charset="-128"/>
              </a:rPr>
              <a:t>   Group Check-in/ Check-out    </a:t>
            </a:r>
            <a:endParaRPr lang="en-US" sz="788" dirty="0">
              <a:latin typeface="Times" pitchFamily="29" charset="0"/>
              <a:ea typeface="MS PGothic" pitchFamily="34" charset="-128"/>
            </a:endParaRPr>
          </a:p>
        </p:txBody>
      </p:sp>
      <p:sp>
        <p:nvSpPr>
          <p:cNvPr id="22534" name="Text Box 9"/>
          <p:cNvSpPr txBox="1">
            <a:spLocks noChangeArrowheads="1"/>
          </p:cNvSpPr>
          <p:nvPr/>
        </p:nvSpPr>
        <p:spPr bwMode="auto">
          <a:xfrm>
            <a:off x="6928614" y="3954944"/>
            <a:ext cx="1285875" cy="456087"/>
          </a:xfrm>
          <a:prstGeom prst="rect">
            <a:avLst/>
          </a:prstGeom>
          <a:noFill/>
          <a:ln w="9525">
            <a:noFill/>
            <a:miter lim="800000"/>
            <a:headEnd/>
            <a:tailEnd/>
          </a:ln>
        </p:spPr>
        <p:txBody>
          <a:bodyPr>
            <a:prstTxWarp prst="textNoShape">
              <a:avLst/>
            </a:prstTxWarp>
            <a:spAutoFit/>
          </a:bodyPr>
          <a:lstStyle/>
          <a:p>
            <a:pPr eaLnBrk="0" hangingPunct="0"/>
            <a:r>
              <a:rPr lang="en-US" sz="788" dirty="0"/>
              <a:t>Individualized Check-In/Check-Out, Groups &amp; Mentoring (ex. CnC)</a:t>
            </a:r>
            <a:endParaRPr lang="en-US" sz="1013" dirty="0">
              <a:ea typeface="MS PGothic" pitchFamily="34" charset="-128"/>
            </a:endParaRPr>
          </a:p>
        </p:txBody>
      </p:sp>
      <p:sp>
        <p:nvSpPr>
          <p:cNvPr id="22535" name="Text Box 10"/>
          <p:cNvSpPr txBox="1">
            <a:spLocks noChangeArrowheads="1"/>
          </p:cNvSpPr>
          <p:nvPr/>
        </p:nvSpPr>
        <p:spPr bwMode="auto">
          <a:xfrm>
            <a:off x="7006414" y="4509716"/>
            <a:ext cx="1863011" cy="334835"/>
          </a:xfrm>
          <a:prstGeom prst="rect">
            <a:avLst/>
          </a:prstGeom>
          <a:noFill/>
          <a:ln w="9525">
            <a:noFill/>
            <a:miter lim="800000"/>
            <a:headEnd/>
            <a:tailEnd/>
          </a:ln>
        </p:spPr>
        <p:txBody>
          <a:bodyPr wrap="none">
            <a:prstTxWarp prst="textNoShape">
              <a:avLst/>
            </a:prstTxWarp>
            <a:spAutoFit/>
          </a:bodyPr>
          <a:lstStyle/>
          <a:p>
            <a:pPr eaLnBrk="0" hangingPunct="0"/>
            <a:r>
              <a:rPr lang="en-US" sz="788" dirty="0">
                <a:ea typeface="MS PGothic" pitchFamily="34" charset="-128"/>
              </a:rPr>
              <a:t>Brief Functional Behavioral Assessment/</a:t>
            </a:r>
          </a:p>
          <a:p>
            <a:pPr eaLnBrk="0" hangingPunct="0"/>
            <a:r>
              <a:rPr lang="en-US" sz="788" dirty="0">
                <a:ea typeface="MS PGothic" pitchFamily="34" charset="-128"/>
              </a:rPr>
              <a:t>Behavior Intervention Planning (FBA/BIP)</a:t>
            </a:r>
          </a:p>
        </p:txBody>
      </p:sp>
      <p:sp>
        <p:nvSpPr>
          <p:cNvPr id="22536" name="Text Box 11"/>
          <p:cNvSpPr txBox="1">
            <a:spLocks noChangeArrowheads="1"/>
          </p:cNvSpPr>
          <p:nvPr/>
        </p:nvSpPr>
        <p:spPr bwMode="auto">
          <a:xfrm>
            <a:off x="4977256" y="4697547"/>
            <a:ext cx="893193" cy="213585"/>
          </a:xfrm>
          <a:prstGeom prst="rect">
            <a:avLst/>
          </a:prstGeom>
          <a:noFill/>
          <a:ln w="9525">
            <a:noFill/>
            <a:miter lim="800000"/>
            <a:headEnd/>
            <a:tailEnd/>
          </a:ln>
        </p:spPr>
        <p:txBody>
          <a:bodyPr wrap="none">
            <a:prstTxWarp prst="textNoShape">
              <a:avLst/>
            </a:prstTxWarp>
            <a:spAutoFit/>
          </a:bodyPr>
          <a:lstStyle/>
          <a:p>
            <a:pPr eaLnBrk="0" hangingPunct="0"/>
            <a:r>
              <a:rPr lang="en-US" sz="788" dirty="0">
                <a:ea typeface="MS PGothic" pitchFamily="34" charset="-128"/>
              </a:rPr>
              <a:t>Complex FBA/BIP</a:t>
            </a:r>
          </a:p>
        </p:txBody>
      </p:sp>
      <p:sp>
        <p:nvSpPr>
          <p:cNvPr id="22537" name="Text Box 12"/>
          <p:cNvSpPr txBox="1">
            <a:spLocks noChangeArrowheads="1"/>
          </p:cNvSpPr>
          <p:nvPr/>
        </p:nvSpPr>
        <p:spPr bwMode="auto">
          <a:xfrm>
            <a:off x="4743451" y="5033667"/>
            <a:ext cx="718466" cy="213585"/>
          </a:xfrm>
          <a:prstGeom prst="rect">
            <a:avLst/>
          </a:prstGeom>
          <a:noFill/>
          <a:ln w="9525">
            <a:noFill/>
            <a:miter lim="800000"/>
            <a:headEnd/>
            <a:tailEnd/>
          </a:ln>
        </p:spPr>
        <p:txBody>
          <a:bodyPr wrap="none">
            <a:prstTxWarp prst="textNoShape">
              <a:avLst/>
            </a:prstTxWarp>
            <a:spAutoFit/>
          </a:bodyPr>
          <a:lstStyle/>
          <a:p>
            <a:pPr eaLnBrk="0" hangingPunct="0"/>
            <a:r>
              <a:rPr lang="en-US" sz="788" b="1" dirty="0">
                <a:ea typeface="MS PGothic" pitchFamily="34" charset="-128"/>
              </a:rPr>
              <a:t>Wraparound</a:t>
            </a:r>
          </a:p>
        </p:txBody>
      </p:sp>
      <p:sp>
        <p:nvSpPr>
          <p:cNvPr id="22538" name="Text Box 13"/>
          <p:cNvSpPr txBox="1">
            <a:spLocks noChangeArrowheads="1"/>
          </p:cNvSpPr>
          <p:nvPr/>
        </p:nvSpPr>
        <p:spPr bwMode="auto">
          <a:xfrm>
            <a:off x="2001895" y="2993259"/>
            <a:ext cx="985838" cy="577338"/>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788" dirty="0">
                <a:ea typeface="MS PGothic" pitchFamily="34" charset="-128"/>
              </a:rPr>
              <a:t>       ODRs, </a:t>
            </a:r>
            <a:br>
              <a:rPr lang="en-US" sz="788" dirty="0">
                <a:ea typeface="MS PGothic" pitchFamily="34" charset="-128"/>
              </a:rPr>
            </a:br>
            <a:r>
              <a:rPr lang="en-US" sz="788" dirty="0">
                <a:ea typeface="MS PGothic" pitchFamily="34" charset="-128"/>
              </a:rPr>
              <a:t>   Attendance, </a:t>
            </a:r>
            <a:br>
              <a:rPr lang="en-US" sz="788" dirty="0">
                <a:ea typeface="MS PGothic" pitchFamily="34" charset="-128"/>
              </a:rPr>
            </a:br>
            <a:r>
              <a:rPr lang="en-US" sz="788" dirty="0">
                <a:ea typeface="MS PGothic" pitchFamily="34" charset="-128"/>
              </a:rPr>
              <a:t>Tardies, Grades, </a:t>
            </a:r>
            <a:br>
              <a:rPr lang="en-US" sz="788" dirty="0">
                <a:ea typeface="MS PGothic" pitchFamily="34" charset="-128"/>
              </a:rPr>
            </a:br>
            <a:r>
              <a:rPr lang="en-US" sz="788" dirty="0">
                <a:ea typeface="MS PGothic" pitchFamily="34" charset="-128"/>
              </a:rPr>
              <a:t>         DIBELS, etc.</a:t>
            </a:r>
            <a:endParaRPr lang="en-US" sz="788" b="1" dirty="0">
              <a:latin typeface="Times" pitchFamily="29" charset="0"/>
              <a:ea typeface="MS PGothic" pitchFamily="34" charset="-128"/>
            </a:endParaRPr>
          </a:p>
        </p:txBody>
      </p:sp>
      <p:sp>
        <p:nvSpPr>
          <p:cNvPr id="22539" name="Text Box 14"/>
          <p:cNvSpPr txBox="1">
            <a:spLocks noChangeArrowheads="1"/>
          </p:cNvSpPr>
          <p:nvPr/>
        </p:nvSpPr>
        <p:spPr bwMode="auto">
          <a:xfrm>
            <a:off x="2478002" y="3620957"/>
            <a:ext cx="1071563" cy="69833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788" dirty="0">
                <a:ea typeface="MS PGothic" pitchFamily="34" charset="-128"/>
              </a:rPr>
              <a:t>Daily Progress </a:t>
            </a:r>
            <a:br>
              <a:rPr lang="en-US" sz="788" dirty="0">
                <a:ea typeface="MS PGothic" pitchFamily="34" charset="-128"/>
              </a:rPr>
            </a:br>
            <a:r>
              <a:rPr lang="en-US" sz="788" dirty="0">
                <a:ea typeface="MS PGothic" pitchFamily="34" charset="-128"/>
              </a:rPr>
              <a:t>    Report (DPR)</a:t>
            </a:r>
            <a:r>
              <a:rPr lang="en-US" sz="900" dirty="0">
                <a:ea typeface="MS PGothic" pitchFamily="34" charset="-128"/>
              </a:rPr>
              <a:t> </a:t>
            </a:r>
            <a:br>
              <a:rPr lang="en-US" sz="900" dirty="0">
                <a:ea typeface="MS PGothic" pitchFamily="34" charset="-128"/>
              </a:rPr>
            </a:br>
            <a:r>
              <a:rPr lang="en-US" sz="900" dirty="0">
                <a:ea typeface="MS PGothic" pitchFamily="34" charset="-128"/>
              </a:rPr>
              <a:t>          </a:t>
            </a:r>
            <a:r>
              <a:rPr lang="en-US" sz="675" dirty="0">
                <a:ea typeface="MS PGothic" pitchFamily="34" charset="-128"/>
              </a:rPr>
              <a:t>Behavior and </a:t>
            </a:r>
            <a:br>
              <a:rPr lang="en-US" sz="675" dirty="0">
                <a:ea typeface="MS PGothic" pitchFamily="34" charset="-128"/>
              </a:rPr>
            </a:br>
            <a:r>
              <a:rPr lang="en-US" sz="675" dirty="0">
                <a:ea typeface="MS PGothic" pitchFamily="34" charset="-128"/>
              </a:rPr>
              <a:t>                   Academic Goals </a:t>
            </a:r>
            <a:endParaRPr lang="en-US" sz="675" b="1" dirty="0">
              <a:ea typeface="MS PGothic" pitchFamily="34" charset="-128"/>
            </a:endParaRPr>
          </a:p>
        </p:txBody>
      </p:sp>
      <p:sp>
        <p:nvSpPr>
          <p:cNvPr id="22540" name="Text Box 15"/>
          <p:cNvSpPr txBox="1">
            <a:spLocks noChangeArrowheads="1"/>
          </p:cNvSpPr>
          <p:nvPr/>
        </p:nvSpPr>
        <p:spPr bwMode="auto">
          <a:xfrm>
            <a:off x="2657165" y="4433396"/>
            <a:ext cx="1344811" cy="456087"/>
          </a:xfrm>
          <a:prstGeom prst="rect">
            <a:avLst/>
          </a:prstGeom>
          <a:noFill/>
          <a:ln w="9525">
            <a:noFill/>
            <a:miter lim="800000"/>
            <a:headEnd/>
            <a:tailEnd/>
          </a:ln>
        </p:spPr>
        <p:txBody>
          <a:bodyPr>
            <a:prstTxWarp prst="textNoShape">
              <a:avLst/>
            </a:prstTxWarp>
            <a:spAutoFit/>
          </a:bodyPr>
          <a:lstStyle/>
          <a:p>
            <a:r>
              <a:rPr lang="en-US" sz="788" dirty="0">
                <a:ea typeface="MS PGothic" pitchFamily="34" charset="-128"/>
              </a:rPr>
              <a:t>Competing Behavior        </a:t>
            </a:r>
            <a:br>
              <a:rPr lang="en-US" sz="788" dirty="0">
                <a:ea typeface="MS PGothic" pitchFamily="34" charset="-128"/>
              </a:rPr>
            </a:br>
            <a:r>
              <a:rPr lang="en-US" sz="788" dirty="0">
                <a:ea typeface="MS PGothic" pitchFamily="34" charset="-128"/>
              </a:rPr>
              <a:t>   Pathway, Functional </a:t>
            </a:r>
            <a:br>
              <a:rPr lang="en-US" sz="788" dirty="0">
                <a:ea typeface="MS PGothic" pitchFamily="34" charset="-128"/>
              </a:rPr>
            </a:br>
            <a:r>
              <a:rPr lang="en-US" sz="788" dirty="0">
                <a:ea typeface="MS PGothic" pitchFamily="34" charset="-128"/>
              </a:rPr>
              <a:t>    Assessment Interview</a:t>
            </a:r>
          </a:p>
        </p:txBody>
      </p:sp>
      <p:sp>
        <p:nvSpPr>
          <p:cNvPr id="22541" name="Text Box 16"/>
          <p:cNvSpPr txBox="1">
            <a:spLocks noChangeArrowheads="1"/>
          </p:cNvSpPr>
          <p:nvPr/>
        </p:nvSpPr>
        <p:spPr bwMode="auto">
          <a:xfrm>
            <a:off x="7350588" y="3036011"/>
            <a:ext cx="1030486" cy="334835"/>
          </a:xfrm>
          <a:prstGeom prst="rect">
            <a:avLst/>
          </a:prstGeom>
          <a:noFill/>
          <a:ln w="9525">
            <a:noFill/>
            <a:miter lim="800000"/>
            <a:headEnd/>
            <a:tailEnd/>
          </a:ln>
        </p:spPr>
        <p:txBody>
          <a:bodyPr>
            <a:prstTxWarp prst="textNoShape">
              <a:avLst/>
            </a:prstTxWarp>
            <a:spAutoFit/>
          </a:bodyPr>
          <a:lstStyle/>
          <a:p>
            <a:pPr eaLnBrk="0" hangingPunct="0"/>
            <a:r>
              <a:rPr lang="en-US" sz="788" dirty="0">
                <a:ea typeface="MS PGothic" pitchFamily="34" charset="-128"/>
              </a:rPr>
              <a:t>  Social/Academic Instructional Groups</a:t>
            </a:r>
          </a:p>
        </p:txBody>
      </p:sp>
      <p:sp>
        <p:nvSpPr>
          <p:cNvPr id="22542" name="Rectangle 24"/>
          <p:cNvSpPr>
            <a:spLocks noChangeArrowheads="1"/>
          </p:cNvSpPr>
          <p:nvPr/>
        </p:nvSpPr>
        <p:spPr bwMode="auto">
          <a:xfrm>
            <a:off x="685800" y="1379247"/>
            <a:ext cx="7829550" cy="317208"/>
          </a:xfrm>
          <a:prstGeom prst="rect">
            <a:avLst/>
          </a:prstGeom>
          <a:noFill/>
          <a:ln w="38100">
            <a:noFill/>
            <a:miter lim="800000"/>
            <a:headEnd/>
            <a:tailEnd/>
          </a:ln>
        </p:spPr>
        <p:txBody>
          <a:bodyPr anchor="ctr">
            <a:prstTxWarp prst="textNoShape">
              <a:avLst/>
            </a:prstTxWarp>
          </a:bodyPr>
          <a:lstStyle/>
          <a:p>
            <a:pPr algn="ctr"/>
            <a:r>
              <a:rPr lang="en-US" sz="2100" b="1" dirty="0">
                <a:latin typeface="Perpetua" panose="02020502060401020303" pitchFamily="18" charset="0"/>
              </a:rPr>
              <a:t>Realign Service Delivery Model to Enhance System of Care</a:t>
            </a:r>
          </a:p>
        </p:txBody>
      </p:sp>
      <p:sp>
        <p:nvSpPr>
          <p:cNvPr id="22543" name="Text Box 25"/>
          <p:cNvSpPr txBox="1">
            <a:spLocks noChangeArrowheads="1"/>
          </p:cNvSpPr>
          <p:nvPr/>
        </p:nvSpPr>
        <p:spPr bwMode="auto">
          <a:xfrm>
            <a:off x="5435167" y="5566548"/>
            <a:ext cx="3593685" cy="577081"/>
          </a:xfrm>
          <a:prstGeom prst="rect">
            <a:avLst/>
          </a:prstGeom>
          <a:noFill/>
          <a:ln w="9525">
            <a:noFill/>
            <a:miter lim="800000"/>
            <a:headEnd/>
            <a:tailEnd/>
          </a:ln>
        </p:spPr>
        <p:txBody>
          <a:bodyPr wrap="square">
            <a:prstTxWarp prst="textNoShape">
              <a:avLst/>
            </a:prstTxWarp>
            <a:spAutoFit/>
          </a:bodyPr>
          <a:lstStyle/>
          <a:p>
            <a:r>
              <a:rPr lang="en-US" sz="1050" i="1" dirty="0">
                <a:latin typeface="Century Gothic" pitchFamily="29" charset="0"/>
                <a:ea typeface="MS PGothic" pitchFamily="34" charset="-128"/>
              </a:rPr>
              <a:t>Adapted from Illinois PBIS Network, Revised May 2009</a:t>
            </a:r>
          </a:p>
          <a:p>
            <a:r>
              <a:rPr lang="en-US" sz="1050" i="1" dirty="0">
                <a:latin typeface="Century Gothic" pitchFamily="29" charset="0"/>
                <a:ea typeface="MS PGothic" pitchFamily="34" charset="-128"/>
              </a:rPr>
              <a:t> </a:t>
            </a:r>
          </a:p>
        </p:txBody>
      </p:sp>
      <p:sp>
        <p:nvSpPr>
          <p:cNvPr id="22544" name="Rectangle 26"/>
          <p:cNvSpPr>
            <a:spLocks noChangeArrowheads="1"/>
          </p:cNvSpPr>
          <p:nvPr/>
        </p:nvSpPr>
        <p:spPr bwMode="auto">
          <a:xfrm>
            <a:off x="3909418" y="3043237"/>
            <a:ext cx="1285875" cy="1328738"/>
          </a:xfrm>
          <a:prstGeom prst="rect">
            <a:avLst/>
          </a:prstGeom>
          <a:noFill/>
          <a:ln w="9525">
            <a:noFill/>
            <a:miter lim="800000"/>
            <a:headEnd/>
            <a:tailEnd/>
          </a:ln>
        </p:spPr>
        <p:txBody>
          <a:bodyPr>
            <a:prstTxWarp prst="textNoShape">
              <a:avLst/>
            </a:prstTxWarp>
          </a:bodyPr>
          <a:lstStyle/>
          <a:p>
            <a:pPr algn="ctr">
              <a:spcBef>
                <a:spcPct val="20000"/>
              </a:spcBef>
            </a:pPr>
            <a:r>
              <a:rPr lang="en-US" sz="1050" b="1" dirty="0">
                <a:latin typeface="Century Gothic" pitchFamily="29" charset="0"/>
              </a:rPr>
              <a:t>Tier 2/</a:t>
            </a:r>
            <a:br>
              <a:rPr lang="en-US" sz="1050" b="1" dirty="0">
                <a:latin typeface="Century Gothic" pitchFamily="29" charset="0"/>
              </a:rPr>
            </a:br>
            <a:r>
              <a:rPr lang="en-US" sz="1050" b="1" dirty="0">
                <a:latin typeface="Century Gothic" pitchFamily="29" charset="0"/>
              </a:rPr>
              <a:t>Secondary  </a:t>
            </a:r>
          </a:p>
          <a:p>
            <a:pPr algn="ctr">
              <a:spcBef>
                <a:spcPct val="20000"/>
              </a:spcBef>
            </a:pPr>
            <a:endParaRPr lang="en-US" sz="1050" b="1" dirty="0">
              <a:latin typeface="Century Gothic" pitchFamily="29" charset="0"/>
            </a:endParaRPr>
          </a:p>
          <a:p>
            <a:pPr algn="ctr">
              <a:spcBef>
                <a:spcPct val="20000"/>
              </a:spcBef>
            </a:pPr>
            <a:endParaRPr lang="en-US" sz="1050" b="1" dirty="0">
              <a:latin typeface="Century Gothic" pitchFamily="29" charset="0"/>
            </a:endParaRPr>
          </a:p>
          <a:p>
            <a:pPr algn="ctr">
              <a:spcBef>
                <a:spcPct val="20000"/>
              </a:spcBef>
            </a:pPr>
            <a:r>
              <a:rPr lang="en-US" sz="1050" b="1" dirty="0">
                <a:latin typeface="Century Gothic" pitchFamily="29" charset="0"/>
              </a:rPr>
              <a:t>Tier 3/</a:t>
            </a:r>
          </a:p>
          <a:p>
            <a:pPr algn="ctr">
              <a:spcBef>
                <a:spcPct val="20000"/>
              </a:spcBef>
            </a:pPr>
            <a:r>
              <a:rPr lang="en-US" sz="1050" b="1" dirty="0">
                <a:latin typeface="Century Gothic" pitchFamily="29" charset="0"/>
              </a:rPr>
              <a:t>Tertiary</a:t>
            </a:r>
            <a:endParaRPr lang="en-US" sz="1050" dirty="0">
              <a:latin typeface="Century Gothic" pitchFamily="29" charset="0"/>
            </a:endParaRPr>
          </a:p>
        </p:txBody>
      </p:sp>
      <p:sp>
        <p:nvSpPr>
          <p:cNvPr id="22545" name="Text Box 27"/>
          <p:cNvSpPr txBox="1">
            <a:spLocks noChangeArrowheads="1"/>
          </p:cNvSpPr>
          <p:nvPr/>
        </p:nvSpPr>
        <p:spPr bwMode="auto">
          <a:xfrm rot="-3363358">
            <a:off x="4829175" y="3438668"/>
            <a:ext cx="1200150" cy="253916"/>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1050" b="1" dirty="0">
                <a:latin typeface="Century Gothic" pitchFamily="29" charset="0"/>
                <a:ea typeface="MS PGothic" pitchFamily="34" charset="-128"/>
              </a:rPr>
              <a:t>Intervention</a:t>
            </a:r>
          </a:p>
        </p:txBody>
      </p:sp>
      <p:sp>
        <p:nvSpPr>
          <p:cNvPr id="22546" name="Text Box 28"/>
          <p:cNvSpPr txBox="1">
            <a:spLocks noChangeArrowheads="1"/>
          </p:cNvSpPr>
          <p:nvPr/>
        </p:nvSpPr>
        <p:spPr bwMode="auto">
          <a:xfrm rot="3429989">
            <a:off x="3071813" y="3444025"/>
            <a:ext cx="1200150" cy="253916"/>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1050" b="1" dirty="0">
                <a:latin typeface="Century Gothic" pitchFamily="29" charset="0"/>
                <a:ea typeface="MS PGothic" pitchFamily="34" charset="-128"/>
              </a:rPr>
              <a:t>Assessment</a:t>
            </a:r>
            <a:endParaRPr lang="en-US" sz="1050" dirty="0">
              <a:latin typeface="Century Gothic" pitchFamily="29" charset="0"/>
              <a:ea typeface="MS PGothic" pitchFamily="34" charset="-128"/>
            </a:endParaRPr>
          </a:p>
        </p:txBody>
      </p:sp>
      <p:sp>
        <p:nvSpPr>
          <p:cNvPr id="3" name="TextBox 2"/>
          <p:cNvSpPr txBox="1"/>
          <p:nvPr/>
        </p:nvSpPr>
        <p:spPr>
          <a:xfrm>
            <a:off x="1515232" y="2193335"/>
            <a:ext cx="1019545" cy="196208"/>
          </a:xfrm>
          <a:prstGeom prst="rect">
            <a:avLst/>
          </a:prstGeom>
          <a:noFill/>
        </p:spPr>
        <p:txBody>
          <a:bodyPr wrap="square" rtlCol="0">
            <a:spAutoFit/>
          </a:bodyPr>
          <a:lstStyle/>
          <a:p>
            <a:pPr algn="ctr"/>
            <a:r>
              <a:rPr lang="en-US" sz="675" b="1" dirty="0"/>
              <a:t>Grade Level Advisories</a:t>
            </a:r>
          </a:p>
        </p:txBody>
      </p:sp>
      <p:sp>
        <p:nvSpPr>
          <p:cNvPr id="4" name="TextBox 3"/>
          <p:cNvSpPr txBox="1"/>
          <p:nvPr/>
        </p:nvSpPr>
        <p:spPr>
          <a:xfrm>
            <a:off x="6233581" y="2243907"/>
            <a:ext cx="961140" cy="187615"/>
          </a:xfrm>
          <a:prstGeom prst="rect">
            <a:avLst/>
          </a:prstGeom>
          <a:noFill/>
        </p:spPr>
        <p:txBody>
          <a:bodyPr wrap="square" rtlCol="0">
            <a:spAutoFit/>
          </a:bodyPr>
          <a:lstStyle/>
          <a:p>
            <a:r>
              <a:rPr lang="en-US" sz="619" b="1" dirty="0"/>
              <a:t>              Success Plans</a:t>
            </a:r>
          </a:p>
        </p:txBody>
      </p:sp>
      <p:sp>
        <p:nvSpPr>
          <p:cNvPr id="5" name="TextBox 4"/>
          <p:cNvSpPr txBox="1"/>
          <p:nvPr/>
        </p:nvSpPr>
        <p:spPr>
          <a:xfrm>
            <a:off x="7162485" y="2463306"/>
            <a:ext cx="1052005" cy="456087"/>
          </a:xfrm>
          <a:prstGeom prst="rect">
            <a:avLst/>
          </a:prstGeom>
          <a:noFill/>
        </p:spPr>
        <p:txBody>
          <a:bodyPr wrap="square" rtlCol="0">
            <a:spAutoFit/>
          </a:bodyPr>
          <a:lstStyle/>
          <a:p>
            <a:r>
              <a:rPr lang="en-US" sz="788" b="1" dirty="0"/>
              <a:t>          Character </a:t>
            </a:r>
          </a:p>
          <a:p>
            <a:r>
              <a:rPr lang="en-US" sz="788" b="1" dirty="0"/>
              <a:t>           Education </a:t>
            </a:r>
          </a:p>
          <a:p>
            <a:endParaRPr lang="en-US" sz="788" dirty="0"/>
          </a:p>
        </p:txBody>
      </p:sp>
      <p:sp>
        <p:nvSpPr>
          <p:cNvPr id="6" name="TextBox 5"/>
          <p:cNvSpPr txBox="1"/>
          <p:nvPr/>
        </p:nvSpPr>
        <p:spPr>
          <a:xfrm>
            <a:off x="1483622" y="2702617"/>
            <a:ext cx="1118325" cy="196208"/>
          </a:xfrm>
          <a:prstGeom prst="rect">
            <a:avLst/>
          </a:prstGeom>
          <a:noFill/>
        </p:spPr>
        <p:txBody>
          <a:bodyPr wrap="square" rtlCol="0">
            <a:spAutoFit/>
          </a:bodyPr>
          <a:lstStyle/>
          <a:p>
            <a:pPr algn="ctr"/>
            <a:r>
              <a:rPr lang="en-US" sz="675" b="1" dirty="0"/>
              <a:t>Caught  Red-handed</a:t>
            </a:r>
          </a:p>
        </p:txBody>
      </p:sp>
      <p:sp>
        <p:nvSpPr>
          <p:cNvPr id="7" name="TextBox 6"/>
          <p:cNvSpPr txBox="1"/>
          <p:nvPr/>
        </p:nvSpPr>
        <p:spPr>
          <a:xfrm>
            <a:off x="5627993" y="3565976"/>
            <a:ext cx="1238435" cy="196208"/>
          </a:xfrm>
          <a:prstGeom prst="rect">
            <a:avLst/>
          </a:prstGeom>
          <a:noFill/>
        </p:spPr>
        <p:txBody>
          <a:bodyPr wrap="square" rtlCol="0">
            <a:spAutoFit/>
          </a:bodyPr>
          <a:lstStyle/>
          <a:p>
            <a:r>
              <a:rPr lang="en-US" sz="675" b="1" dirty="0"/>
              <a:t>Everyday Coping Skills Group</a:t>
            </a:r>
          </a:p>
        </p:txBody>
      </p:sp>
      <p:sp>
        <p:nvSpPr>
          <p:cNvPr id="8" name="TextBox 7"/>
          <p:cNvSpPr txBox="1"/>
          <p:nvPr/>
        </p:nvSpPr>
        <p:spPr>
          <a:xfrm>
            <a:off x="901046" y="3534395"/>
            <a:ext cx="1319582" cy="196208"/>
          </a:xfrm>
          <a:prstGeom prst="rect">
            <a:avLst/>
          </a:prstGeom>
          <a:noFill/>
        </p:spPr>
        <p:txBody>
          <a:bodyPr wrap="square" rtlCol="0">
            <a:spAutoFit/>
          </a:bodyPr>
          <a:lstStyle/>
          <a:p>
            <a:r>
              <a:rPr lang="en-US" sz="675" b="1" dirty="0"/>
              <a:t>Making Proud Choices Group</a:t>
            </a:r>
          </a:p>
        </p:txBody>
      </p:sp>
      <p:sp>
        <p:nvSpPr>
          <p:cNvPr id="28" name="TextBox 27"/>
          <p:cNvSpPr txBox="1"/>
          <p:nvPr/>
        </p:nvSpPr>
        <p:spPr>
          <a:xfrm>
            <a:off x="1436610" y="3907504"/>
            <a:ext cx="776727" cy="300082"/>
          </a:xfrm>
          <a:prstGeom prst="rect">
            <a:avLst/>
          </a:prstGeom>
          <a:noFill/>
        </p:spPr>
        <p:txBody>
          <a:bodyPr wrap="square" rtlCol="0">
            <a:spAutoFit/>
          </a:bodyPr>
          <a:lstStyle/>
          <a:p>
            <a:r>
              <a:rPr lang="en-US" sz="675" b="1" dirty="0"/>
              <a:t>Making Smart Choices Group</a:t>
            </a:r>
          </a:p>
        </p:txBody>
      </p:sp>
      <p:sp>
        <p:nvSpPr>
          <p:cNvPr id="11" name="TextBox 10"/>
          <p:cNvSpPr txBox="1"/>
          <p:nvPr/>
        </p:nvSpPr>
        <p:spPr>
          <a:xfrm>
            <a:off x="784759" y="2903915"/>
            <a:ext cx="1297094" cy="196208"/>
          </a:xfrm>
          <a:prstGeom prst="rect">
            <a:avLst/>
          </a:prstGeom>
          <a:noFill/>
        </p:spPr>
        <p:txBody>
          <a:bodyPr wrap="square" rtlCol="0">
            <a:spAutoFit/>
          </a:bodyPr>
          <a:lstStyle/>
          <a:p>
            <a:r>
              <a:rPr lang="en-US" sz="675" b="1" dirty="0"/>
              <a:t>Collaborative Problem Solving </a:t>
            </a:r>
          </a:p>
        </p:txBody>
      </p:sp>
      <p:sp>
        <p:nvSpPr>
          <p:cNvPr id="12" name="TextBox 11"/>
          <p:cNvSpPr txBox="1"/>
          <p:nvPr/>
        </p:nvSpPr>
        <p:spPr>
          <a:xfrm>
            <a:off x="1190332" y="4387201"/>
            <a:ext cx="914174" cy="196208"/>
          </a:xfrm>
          <a:prstGeom prst="rect">
            <a:avLst/>
          </a:prstGeom>
          <a:noFill/>
        </p:spPr>
        <p:txBody>
          <a:bodyPr wrap="square" rtlCol="0">
            <a:spAutoFit/>
          </a:bodyPr>
          <a:lstStyle/>
          <a:p>
            <a:r>
              <a:rPr lang="en-US" sz="675" b="1" dirty="0"/>
              <a:t>Trauma/Grief CBT</a:t>
            </a:r>
          </a:p>
        </p:txBody>
      </p:sp>
      <p:sp>
        <p:nvSpPr>
          <p:cNvPr id="13" name="TextBox 12"/>
          <p:cNvSpPr txBox="1"/>
          <p:nvPr/>
        </p:nvSpPr>
        <p:spPr>
          <a:xfrm>
            <a:off x="5356033" y="4915701"/>
            <a:ext cx="1383252" cy="196208"/>
          </a:xfrm>
          <a:prstGeom prst="rect">
            <a:avLst/>
          </a:prstGeom>
          <a:noFill/>
        </p:spPr>
        <p:txBody>
          <a:bodyPr wrap="square" rtlCol="0">
            <a:spAutoFit/>
          </a:bodyPr>
          <a:lstStyle/>
          <a:p>
            <a:r>
              <a:rPr lang="en-US" sz="675" b="1" dirty="0"/>
              <a:t>Behavioral Health Consultations</a:t>
            </a:r>
          </a:p>
        </p:txBody>
      </p:sp>
      <p:sp>
        <p:nvSpPr>
          <p:cNvPr id="14" name="TextBox 13"/>
          <p:cNvSpPr txBox="1"/>
          <p:nvPr/>
        </p:nvSpPr>
        <p:spPr>
          <a:xfrm>
            <a:off x="2643060" y="5014925"/>
            <a:ext cx="1299946" cy="403957"/>
          </a:xfrm>
          <a:prstGeom prst="rect">
            <a:avLst/>
          </a:prstGeom>
          <a:noFill/>
        </p:spPr>
        <p:txBody>
          <a:bodyPr wrap="square" rtlCol="0">
            <a:spAutoFit/>
          </a:bodyPr>
          <a:lstStyle/>
          <a:p>
            <a:pPr algn="ctr"/>
            <a:r>
              <a:rPr lang="en-US" sz="675" b="1" dirty="0"/>
              <a:t>Brief Counseling with Individual Students and Small Groups</a:t>
            </a:r>
          </a:p>
        </p:txBody>
      </p:sp>
      <p:sp>
        <p:nvSpPr>
          <p:cNvPr id="15" name="TextBox 14"/>
          <p:cNvSpPr txBox="1"/>
          <p:nvPr/>
        </p:nvSpPr>
        <p:spPr>
          <a:xfrm>
            <a:off x="3563946" y="5388300"/>
            <a:ext cx="2032432" cy="196208"/>
          </a:xfrm>
          <a:prstGeom prst="rect">
            <a:avLst/>
          </a:prstGeom>
          <a:noFill/>
        </p:spPr>
        <p:txBody>
          <a:bodyPr wrap="square" rtlCol="0">
            <a:spAutoFit/>
          </a:bodyPr>
          <a:lstStyle/>
          <a:p>
            <a:pPr algn="ctr"/>
            <a:r>
              <a:rPr lang="en-US" sz="675" b="1" dirty="0"/>
              <a:t>Referral to Outside Agency</a:t>
            </a:r>
          </a:p>
        </p:txBody>
      </p:sp>
      <p:sp>
        <p:nvSpPr>
          <p:cNvPr id="2" name="TextBox 1"/>
          <p:cNvSpPr txBox="1"/>
          <p:nvPr/>
        </p:nvSpPr>
        <p:spPr>
          <a:xfrm>
            <a:off x="2898048" y="1810709"/>
            <a:ext cx="3230121" cy="588751"/>
          </a:xfrm>
          <a:prstGeom prst="rect">
            <a:avLst/>
          </a:prstGeom>
          <a:noFill/>
        </p:spPr>
        <p:txBody>
          <a:bodyPr wrap="square" rtlCol="0">
            <a:spAutoFit/>
          </a:bodyPr>
          <a:lstStyle/>
          <a:p>
            <a:pPr algn="ctr"/>
            <a:r>
              <a:rPr lang="en-US" sz="1200" b="1" dirty="0"/>
              <a:t>Trauma-Informed Schools Framework PD</a:t>
            </a:r>
          </a:p>
          <a:p>
            <a:pPr algn="ctr"/>
            <a:endParaRPr lang="en-US" sz="1013" b="1" dirty="0"/>
          </a:p>
          <a:p>
            <a:pPr algn="ctr"/>
            <a:r>
              <a:rPr lang="en-US" sz="1013" b="1" dirty="0"/>
              <a:t> </a:t>
            </a:r>
          </a:p>
        </p:txBody>
      </p:sp>
      <p:sp>
        <p:nvSpPr>
          <p:cNvPr id="9" name="TextBox 8"/>
          <p:cNvSpPr txBox="1"/>
          <p:nvPr/>
        </p:nvSpPr>
        <p:spPr>
          <a:xfrm>
            <a:off x="1205854" y="2443457"/>
            <a:ext cx="1223023" cy="213585"/>
          </a:xfrm>
          <a:prstGeom prst="rect">
            <a:avLst/>
          </a:prstGeom>
          <a:noFill/>
        </p:spPr>
        <p:txBody>
          <a:bodyPr wrap="square" rtlCol="0">
            <a:spAutoFit/>
          </a:bodyPr>
          <a:lstStyle/>
          <a:p>
            <a:pPr algn="ctr"/>
            <a:r>
              <a:rPr lang="en-US" sz="788" b="1" dirty="0"/>
              <a:t>Daily Progress Report</a:t>
            </a:r>
          </a:p>
        </p:txBody>
      </p:sp>
      <p:sp>
        <p:nvSpPr>
          <p:cNvPr id="16" name="TextBox 15"/>
          <p:cNvSpPr txBox="1"/>
          <p:nvPr/>
        </p:nvSpPr>
        <p:spPr>
          <a:xfrm>
            <a:off x="5356034" y="4335992"/>
            <a:ext cx="1676074" cy="213585"/>
          </a:xfrm>
          <a:prstGeom prst="rect">
            <a:avLst/>
          </a:prstGeom>
          <a:noFill/>
        </p:spPr>
        <p:txBody>
          <a:bodyPr wrap="square" rtlCol="0">
            <a:spAutoFit/>
          </a:bodyPr>
          <a:lstStyle/>
          <a:p>
            <a:r>
              <a:rPr lang="en-US" sz="788" b="1" dirty="0"/>
              <a:t>Prevent - Teach – Reinforce (PTR)</a:t>
            </a:r>
          </a:p>
        </p:txBody>
      </p:sp>
      <p:sp>
        <p:nvSpPr>
          <p:cNvPr id="17" name="TextBox 16"/>
          <p:cNvSpPr txBox="1"/>
          <p:nvPr/>
        </p:nvSpPr>
        <p:spPr>
          <a:xfrm>
            <a:off x="1615588" y="4792765"/>
            <a:ext cx="1179356" cy="213585"/>
          </a:xfrm>
          <a:prstGeom prst="rect">
            <a:avLst/>
          </a:prstGeom>
          <a:noFill/>
        </p:spPr>
        <p:txBody>
          <a:bodyPr wrap="square" rtlCol="0">
            <a:spAutoFit/>
          </a:bodyPr>
          <a:lstStyle/>
          <a:p>
            <a:r>
              <a:rPr lang="en-US" sz="788" b="1" dirty="0"/>
              <a:t>4 Pillars Groups</a:t>
            </a:r>
          </a:p>
        </p:txBody>
      </p:sp>
      <p:sp>
        <p:nvSpPr>
          <p:cNvPr id="18" name="TextBox 17"/>
          <p:cNvSpPr txBox="1"/>
          <p:nvPr/>
        </p:nvSpPr>
        <p:spPr>
          <a:xfrm>
            <a:off x="6337930" y="2875741"/>
            <a:ext cx="1032655" cy="196208"/>
          </a:xfrm>
          <a:prstGeom prst="rect">
            <a:avLst/>
          </a:prstGeom>
          <a:noFill/>
        </p:spPr>
        <p:txBody>
          <a:bodyPr wrap="none" rtlCol="0">
            <a:spAutoFit/>
          </a:bodyPr>
          <a:lstStyle/>
          <a:p>
            <a:r>
              <a:rPr lang="en-US" sz="675" b="1" dirty="0"/>
              <a:t>Parenting in the Middle</a:t>
            </a:r>
          </a:p>
        </p:txBody>
      </p:sp>
      <p:sp>
        <p:nvSpPr>
          <p:cNvPr id="20" name="TextBox 19"/>
          <p:cNvSpPr txBox="1"/>
          <p:nvPr/>
        </p:nvSpPr>
        <p:spPr>
          <a:xfrm>
            <a:off x="5956769" y="3020474"/>
            <a:ext cx="1125629" cy="196208"/>
          </a:xfrm>
          <a:prstGeom prst="rect">
            <a:avLst/>
          </a:prstGeom>
          <a:noFill/>
        </p:spPr>
        <p:txBody>
          <a:bodyPr wrap="none" rtlCol="0">
            <a:spAutoFit/>
          </a:bodyPr>
          <a:lstStyle/>
          <a:p>
            <a:r>
              <a:rPr lang="en-US" sz="675" b="1" dirty="0"/>
              <a:t>Student Support Coaching</a:t>
            </a:r>
          </a:p>
        </p:txBody>
      </p:sp>
      <p:sp>
        <p:nvSpPr>
          <p:cNvPr id="21" name="TextBox 20"/>
          <p:cNvSpPr txBox="1"/>
          <p:nvPr/>
        </p:nvSpPr>
        <p:spPr>
          <a:xfrm>
            <a:off x="6357247" y="2460530"/>
            <a:ext cx="756938" cy="213585"/>
          </a:xfrm>
          <a:prstGeom prst="rect">
            <a:avLst/>
          </a:prstGeom>
          <a:noFill/>
        </p:spPr>
        <p:txBody>
          <a:bodyPr wrap="none" rtlCol="0">
            <a:spAutoFit/>
          </a:bodyPr>
          <a:lstStyle/>
          <a:p>
            <a:r>
              <a:rPr lang="en-US" sz="788" b="1" dirty="0"/>
              <a:t>Soar Snippets</a:t>
            </a:r>
          </a:p>
        </p:txBody>
      </p:sp>
      <p:sp>
        <p:nvSpPr>
          <p:cNvPr id="40" name="TextBox 39"/>
          <p:cNvSpPr txBox="1"/>
          <p:nvPr/>
        </p:nvSpPr>
        <p:spPr>
          <a:xfrm>
            <a:off x="2229081" y="4256509"/>
            <a:ext cx="1538056" cy="196208"/>
          </a:xfrm>
          <a:prstGeom prst="rect">
            <a:avLst/>
          </a:prstGeom>
          <a:noFill/>
        </p:spPr>
        <p:txBody>
          <a:bodyPr wrap="square" rtlCol="0">
            <a:spAutoFit/>
          </a:bodyPr>
          <a:lstStyle/>
          <a:p>
            <a:r>
              <a:rPr lang="en-US" sz="675" b="1" dirty="0"/>
              <a:t>Organization Skills Boot Camp</a:t>
            </a:r>
          </a:p>
        </p:txBody>
      </p:sp>
      <p:sp>
        <p:nvSpPr>
          <p:cNvPr id="22" name="TextBox 21"/>
          <p:cNvSpPr txBox="1"/>
          <p:nvPr/>
        </p:nvSpPr>
        <p:spPr>
          <a:xfrm>
            <a:off x="5527302" y="3793333"/>
            <a:ext cx="1253869" cy="213585"/>
          </a:xfrm>
          <a:prstGeom prst="rect">
            <a:avLst/>
          </a:prstGeom>
          <a:noFill/>
        </p:spPr>
        <p:txBody>
          <a:bodyPr wrap="none" rtlCol="0">
            <a:spAutoFit/>
          </a:bodyPr>
          <a:lstStyle/>
          <a:p>
            <a:r>
              <a:rPr lang="en-US" sz="788" b="1" dirty="0"/>
              <a:t>Developmental Discipline</a:t>
            </a:r>
          </a:p>
        </p:txBody>
      </p:sp>
      <p:sp>
        <p:nvSpPr>
          <p:cNvPr id="39" name="Shape 143"/>
          <p:cNvSpPr txBox="1">
            <a:spLocks/>
          </p:cNvSpPr>
          <p:nvPr/>
        </p:nvSpPr>
        <p:spPr>
          <a:xfrm>
            <a:off x="1466044" y="719939"/>
            <a:ext cx="6172200" cy="919652"/>
          </a:xfrm>
          <a:prstGeom prst="rect">
            <a:avLst/>
          </a:prstGeom>
        </p:spPr>
        <p:txBody>
          <a:bodyPr lIns="68569" tIns="68569" rIns="68569" bIns="68569" anchor="b"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br>
              <a:rPr lang="en-US" sz="3000" b="1" dirty="0"/>
            </a:br>
            <a:br>
              <a:rPr lang="en-US" sz="3000" b="1" dirty="0"/>
            </a:br>
            <a:endParaRPr lang="en" sz="2700" dirty="0"/>
          </a:p>
        </p:txBody>
      </p:sp>
    </p:spTree>
    <p:extLst>
      <p:ext uri="{BB962C8B-B14F-4D97-AF65-F5344CB8AC3E}">
        <p14:creationId xmlns:p14="http://schemas.microsoft.com/office/powerpoint/2010/main" val="1894508863"/>
      </p:ext>
    </p:extLst>
  </p:cSld>
  <p:clrMapOvr>
    <a:masterClrMapping/>
  </p:clrMapOvr>
  <p:transition spd="slow">
    <p:pull/>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7"/>
          <p:cNvSpPr txBox="1">
            <a:spLocks noGrp="1"/>
          </p:cNvSpPr>
          <p:nvPr>
            <p:ph type="title"/>
          </p:nvPr>
        </p:nvSpPr>
        <p:spPr>
          <a:xfrm>
            <a:off x="147100" y="857250"/>
            <a:ext cx="8582100" cy="1014300"/>
          </a:xfrm>
          <a:prstGeom prst="rect">
            <a:avLst/>
          </a:prstGeom>
        </p:spPr>
        <p:txBody>
          <a:bodyPr spcFirstLastPara="1" vert="horz" wrap="square" lIns="91425" tIns="91425" rIns="91425" bIns="91425" rtlCol="0" anchor="b" anchorCtr="0">
            <a:noAutofit/>
          </a:bodyPr>
          <a:lstStyle/>
          <a:p>
            <a:pPr algn="l"/>
            <a:endParaRPr dirty="0"/>
          </a:p>
          <a:p>
            <a:pPr algn="l"/>
            <a:r>
              <a:rPr lang="en" sz="3200" b="1" dirty="0"/>
              <a:t>   Step 4: Evaluate Your Data</a:t>
            </a:r>
            <a:endParaRPr sz="3200" b="1" dirty="0"/>
          </a:p>
        </p:txBody>
      </p:sp>
      <p:sp>
        <p:nvSpPr>
          <p:cNvPr id="200" name="Google Shape;200;p27"/>
          <p:cNvSpPr txBox="1"/>
          <p:nvPr/>
        </p:nvSpPr>
        <p:spPr>
          <a:xfrm>
            <a:off x="714703" y="2118491"/>
            <a:ext cx="4531097" cy="3882259"/>
          </a:xfrm>
          <a:prstGeom prst="rect">
            <a:avLst/>
          </a:prstGeom>
          <a:noFill/>
          <a:ln>
            <a:noFill/>
          </a:ln>
        </p:spPr>
        <p:txBody>
          <a:bodyPr spcFirstLastPara="1" wrap="square" lIns="91425" tIns="91425" rIns="91425" bIns="91425" anchor="t" anchorCtr="0">
            <a:noAutofit/>
          </a:bodyPr>
          <a:lstStyle/>
          <a:p>
            <a:r>
              <a:rPr lang="en" sz="2200" dirty="0">
                <a:solidFill>
                  <a:schemeClr val="dk1"/>
                </a:solidFill>
                <a:latin typeface="Roboto"/>
                <a:ea typeface="Roboto"/>
                <a:cs typeface="Roboto"/>
                <a:sym typeface="Roboto"/>
              </a:rPr>
              <a:t>Where are your strengths?  What needs additional attention?</a:t>
            </a:r>
            <a:endParaRPr sz="2200" dirty="0">
              <a:solidFill>
                <a:schemeClr val="dk1"/>
              </a:solidFill>
              <a:latin typeface="Roboto"/>
              <a:ea typeface="Roboto"/>
              <a:cs typeface="Roboto"/>
              <a:sym typeface="Roboto"/>
            </a:endParaRPr>
          </a:p>
          <a:p>
            <a:pPr marL="457200" indent="-381000">
              <a:buClr>
                <a:schemeClr val="dk1"/>
              </a:buClr>
              <a:buSzPts val="2400"/>
              <a:buFont typeface="Roboto"/>
              <a:buChar char="●"/>
            </a:pPr>
            <a:r>
              <a:rPr lang="en" sz="2200" dirty="0">
                <a:solidFill>
                  <a:schemeClr val="dk1"/>
                </a:solidFill>
                <a:latin typeface="Roboto"/>
                <a:ea typeface="Roboto"/>
                <a:cs typeface="Roboto"/>
                <a:sym typeface="Roboto"/>
              </a:rPr>
              <a:t>Academic outcomes</a:t>
            </a:r>
            <a:endParaRPr sz="2200" dirty="0">
              <a:solidFill>
                <a:schemeClr val="dk1"/>
              </a:solidFill>
              <a:latin typeface="Roboto"/>
              <a:ea typeface="Roboto"/>
              <a:cs typeface="Roboto"/>
              <a:sym typeface="Roboto"/>
            </a:endParaRPr>
          </a:p>
          <a:p>
            <a:pPr marL="457200" indent="-381000">
              <a:buClr>
                <a:schemeClr val="dk1"/>
              </a:buClr>
              <a:buSzPts val="2400"/>
              <a:buFont typeface="Roboto"/>
              <a:buChar char="●"/>
            </a:pPr>
            <a:r>
              <a:rPr lang="en" sz="2200" dirty="0">
                <a:solidFill>
                  <a:schemeClr val="dk1"/>
                </a:solidFill>
                <a:latin typeface="Roboto"/>
                <a:ea typeface="Roboto"/>
                <a:cs typeface="Roboto"/>
                <a:sym typeface="Roboto"/>
              </a:rPr>
              <a:t>Attendance</a:t>
            </a:r>
            <a:endParaRPr sz="2200" dirty="0">
              <a:solidFill>
                <a:schemeClr val="dk1"/>
              </a:solidFill>
              <a:latin typeface="Roboto"/>
              <a:ea typeface="Roboto"/>
              <a:cs typeface="Roboto"/>
              <a:sym typeface="Roboto"/>
            </a:endParaRPr>
          </a:p>
          <a:p>
            <a:pPr marL="457200" indent="-381000">
              <a:buClr>
                <a:schemeClr val="dk1"/>
              </a:buClr>
              <a:buSzPts val="2400"/>
              <a:buFont typeface="Roboto"/>
              <a:buChar char="●"/>
            </a:pPr>
            <a:r>
              <a:rPr lang="en" sz="2200" dirty="0">
                <a:solidFill>
                  <a:schemeClr val="dk1"/>
                </a:solidFill>
                <a:latin typeface="Roboto"/>
                <a:ea typeface="Roboto"/>
                <a:cs typeface="Roboto"/>
                <a:sym typeface="Roboto"/>
              </a:rPr>
              <a:t>Behavior data</a:t>
            </a:r>
            <a:endParaRPr sz="2200" dirty="0">
              <a:solidFill>
                <a:schemeClr val="dk1"/>
              </a:solidFill>
              <a:latin typeface="Roboto"/>
              <a:ea typeface="Roboto"/>
              <a:cs typeface="Roboto"/>
              <a:sym typeface="Roboto"/>
            </a:endParaRPr>
          </a:p>
          <a:p>
            <a:pPr marL="457200" indent="-381000">
              <a:buClr>
                <a:schemeClr val="dk1"/>
              </a:buClr>
              <a:buSzPts val="2400"/>
              <a:buFont typeface="Roboto"/>
              <a:buChar char="●"/>
            </a:pPr>
            <a:r>
              <a:rPr lang="en" sz="2200" dirty="0">
                <a:solidFill>
                  <a:schemeClr val="dk1"/>
                </a:solidFill>
                <a:latin typeface="Roboto"/>
                <a:ea typeface="Roboto"/>
                <a:cs typeface="Roboto"/>
                <a:sym typeface="Roboto"/>
              </a:rPr>
              <a:t>School climate</a:t>
            </a:r>
            <a:endParaRPr sz="2200" dirty="0">
              <a:solidFill>
                <a:schemeClr val="dk1"/>
              </a:solidFill>
              <a:latin typeface="Roboto"/>
              <a:ea typeface="Roboto"/>
              <a:cs typeface="Roboto"/>
              <a:sym typeface="Roboto"/>
            </a:endParaRPr>
          </a:p>
          <a:p>
            <a:pPr marL="457200" indent="-381000">
              <a:buClr>
                <a:schemeClr val="dk1"/>
              </a:buClr>
              <a:buSzPts val="2400"/>
              <a:buFont typeface="Roboto"/>
              <a:buChar char="●"/>
            </a:pPr>
            <a:r>
              <a:rPr lang="en" sz="2200" dirty="0">
                <a:solidFill>
                  <a:schemeClr val="dk1"/>
                </a:solidFill>
                <a:latin typeface="Roboto"/>
                <a:ea typeface="Roboto"/>
                <a:cs typeface="Roboto"/>
                <a:sym typeface="Roboto"/>
              </a:rPr>
              <a:t>Parent engagement</a:t>
            </a:r>
            <a:endParaRPr sz="2200" dirty="0">
              <a:solidFill>
                <a:schemeClr val="dk1"/>
              </a:solidFill>
              <a:latin typeface="Roboto"/>
              <a:ea typeface="Roboto"/>
              <a:cs typeface="Roboto"/>
              <a:sym typeface="Roboto"/>
            </a:endParaRPr>
          </a:p>
          <a:p>
            <a:pPr marL="457200" indent="-381000">
              <a:buClr>
                <a:schemeClr val="dk1"/>
              </a:buClr>
              <a:buSzPts val="2400"/>
              <a:buFont typeface="Roboto"/>
              <a:buChar char="●"/>
            </a:pPr>
            <a:r>
              <a:rPr lang="en" sz="2200" dirty="0">
                <a:solidFill>
                  <a:schemeClr val="dk1"/>
                </a:solidFill>
                <a:latin typeface="Roboto"/>
                <a:ea typeface="Roboto"/>
                <a:cs typeface="Roboto"/>
                <a:sym typeface="Roboto"/>
              </a:rPr>
              <a:t>Staff satisfaction &amp; retention</a:t>
            </a:r>
            <a:endParaRPr sz="2200" dirty="0">
              <a:solidFill>
                <a:schemeClr val="dk1"/>
              </a:solidFill>
              <a:latin typeface="Roboto"/>
              <a:ea typeface="Roboto"/>
              <a:cs typeface="Roboto"/>
              <a:sym typeface="Roboto"/>
            </a:endParaRPr>
          </a:p>
          <a:p>
            <a:pPr marL="457200"/>
            <a:endParaRPr sz="1000" dirty="0">
              <a:solidFill>
                <a:schemeClr val="dk1"/>
              </a:solidFill>
              <a:latin typeface="Roboto"/>
              <a:ea typeface="Roboto"/>
              <a:cs typeface="Roboto"/>
              <a:sym typeface="Roboto"/>
            </a:endParaRPr>
          </a:p>
          <a:p>
            <a:r>
              <a:rPr lang="en" sz="2200" dirty="0">
                <a:solidFill>
                  <a:schemeClr val="dk1"/>
                </a:solidFill>
                <a:latin typeface="Roboto"/>
                <a:ea typeface="Roboto"/>
                <a:cs typeface="Roboto"/>
                <a:sym typeface="Roboto"/>
              </a:rPr>
              <a:t>Where are you hoping to move the needle?</a:t>
            </a:r>
            <a:endParaRPr sz="2200" dirty="0">
              <a:solidFill>
                <a:schemeClr val="dk1"/>
              </a:solidFill>
              <a:latin typeface="Roboto"/>
              <a:ea typeface="Roboto"/>
              <a:cs typeface="Roboto"/>
              <a:sym typeface="Roboto"/>
            </a:endParaRPr>
          </a:p>
          <a:p>
            <a:pPr marL="457200"/>
            <a:endParaRPr dirty="0">
              <a:latin typeface="Roboto Black"/>
              <a:ea typeface="Roboto Black"/>
              <a:cs typeface="Roboto Black"/>
              <a:sym typeface="Roboto Black"/>
            </a:endParaRPr>
          </a:p>
        </p:txBody>
      </p:sp>
      <p:pic>
        <p:nvPicPr>
          <p:cNvPr id="201" name="Google Shape;201;p27"/>
          <p:cNvPicPr preferRelativeResize="0"/>
          <p:nvPr/>
        </p:nvPicPr>
        <p:blipFill rotWithShape="1">
          <a:blip r:embed="rId3">
            <a:alphaModFix/>
          </a:blip>
          <a:srcRect l="19321" r="8014"/>
          <a:stretch/>
        </p:blipFill>
        <p:spPr>
          <a:xfrm rot="5400000">
            <a:off x="4860026" y="1709950"/>
            <a:ext cx="5138951" cy="3429000"/>
          </a:xfrm>
          <a:prstGeom prst="rect">
            <a:avLst/>
          </a:prstGeom>
          <a:noFill/>
          <a:ln>
            <a:noFill/>
          </a:ln>
        </p:spPr>
      </p:pic>
    </p:spTree>
    <p:extLst>
      <p:ext uri="{BB962C8B-B14F-4D97-AF65-F5344CB8AC3E}">
        <p14:creationId xmlns:p14="http://schemas.microsoft.com/office/powerpoint/2010/main" val="221292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696199" cy="1143000"/>
          </a:xfrm>
          <a:solidFill>
            <a:schemeClr val="bg1">
              <a:lumMod val="85000"/>
            </a:schemeClr>
          </a:solidFill>
        </p:spPr>
        <p:txBody>
          <a:bodyPr>
            <a:normAutofit fontScale="90000"/>
          </a:bodyPr>
          <a:lstStyle/>
          <a:p>
            <a:r>
              <a:rPr lang="en-US" b="1" dirty="0">
                <a:solidFill>
                  <a:srgbClr val="0070C0"/>
                </a:solidFill>
              </a:rPr>
              <a:t>Not unusual for a newborn in DE to have 4 ACE’s</a:t>
            </a:r>
          </a:p>
        </p:txBody>
      </p:sp>
      <p:sp>
        <p:nvSpPr>
          <p:cNvPr id="3" name="Content Placeholder 2"/>
          <p:cNvSpPr>
            <a:spLocks noGrp="1"/>
          </p:cNvSpPr>
          <p:nvPr>
            <p:ph idx="1"/>
          </p:nvPr>
        </p:nvSpPr>
        <p:spPr>
          <a:xfrm>
            <a:off x="457200" y="2362200"/>
            <a:ext cx="8229600" cy="3962400"/>
          </a:xfrm>
        </p:spPr>
        <p:txBody>
          <a:bodyPr>
            <a:normAutofit fontScale="92500" lnSpcReduction="20000"/>
          </a:bodyPr>
          <a:lstStyle/>
          <a:p>
            <a:pPr marL="0" indent="0" algn="ctr">
              <a:buNone/>
            </a:pPr>
            <a:r>
              <a:rPr lang="en-US" dirty="0">
                <a:solidFill>
                  <a:srgbClr val="FF0000"/>
                </a:solidFill>
              </a:rPr>
              <a:t>1.  </a:t>
            </a:r>
            <a:r>
              <a:rPr lang="en-US" dirty="0"/>
              <a:t>They live in a home with substance abuse.</a:t>
            </a:r>
          </a:p>
          <a:p>
            <a:pPr marL="0" indent="0" algn="ctr">
              <a:buNone/>
            </a:pPr>
            <a:endParaRPr lang="en-US" b="1" dirty="0">
              <a:solidFill>
                <a:srgbClr val="009900"/>
              </a:solidFill>
            </a:endParaRPr>
          </a:p>
          <a:p>
            <a:pPr marL="0" indent="0">
              <a:buNone/>
            </a:pPr>
            <a:r>
              <a:rPr lang="en-US" dirty="0"/>
              <a:t>	</a:t>
            </a:r>
            <a:r>
              <a:rPr lang="en-US" dirty="0">
                <a:solidFill>
                  <a:srgbClr val="FF0000"/>
                </a:solidFill>
              </a:rPr>
              <a:t>2.  </a:t>
            </a:r>
            <a:r>
              <a:rPr lang="en-US" dirty="0"/>
              <a:t>Which increases their risk of maltreatment	</a:t>
            </a:r>
          </a:p>
          <a:p>
            <a:pPr marL="0" indent="0">
              <a:buNone/>
            </a:pPr>
            <a:endParaRPr lang="en-US" sz="1800" dirty="0"/>
          </a:p>
          <a:p>
            <a:pPr marL="0" indent="0">
              <a:buNone/>
            </a:pPr>
            <a:r>
              <a:rPr lang="en-US" dirty="0"/>
              <a:t>     		</a:t>
            </a:r>
            <a:r>
              <a:rPr lang="en-US" dirty="0">
                <a:solidFill>
                  <a:srgbClr val="FF0000"/>
                </a:solidFill>
              </a:rPr>
              <a:t>3.  </a:t>
            </a:r>
            <a:r>
              <a:rPr lang="en-US" dirty="0"/>
              <a:t>Domestic violence and substance           </a:t>
            </a:r>
          </a:p>
          <a:p>
            <a:pPr marL="0" indent="0">
              <a:buNone/>
            </a:pPr>
            <a:r>
              <a:rPr lang="en-US" dirty="0"/>
              <a:t>                           abuse often go hand in hand</a:t>
            </a:r>
            <a:endParaRPr lang="en-US" sz="1800" dirty="0"/>
          </a:p>
          <a:p>
            <a:pPr marL="0" indent="0">
              <a:buNone/>
            </a:pPr>
            <a:r>
              <a:rPr lang="en-US" dirty="0"/>
              <a:t>			</a:t>
            </a:r>
          </a:p>
          <a:p>
            <a:pPr marL="0" indent="0">
              <a:buNone/>
            </a:pPr>
            <a:r>
              <a:rPr lang="en-US" dirty="0"/>
              <a:t>			</a:t>
            </a:r>
            <a:r>
              <a:rPr lang="en-US" dirty="0">
                <a:solidFill>
                  <a:srgbClr val="FF0000"/>
                </a:solidFill>
              </a:rPr>
              <a:t>4.  </a:t>
            </a:r>
            <a:r>
              <a:rPr lang="en-US" dirty="0"/>
              <a:t>A parent incarcerated</a:t>
            </a:r>
          </a:p>
        </p:txBody>
      </p:sp>
      <p:sp>
        <p:nvSpPr>
          <p:cNvPr id="4" name="Down Arrow 3"/>
          <p:cNvSpPr/>
          <p:nvPr/>
        </p:nvSpPr>
        <p:spPr>
          <a:xfrm rot="10800000">
            <a:off x="838200" y="30480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own Arrow 4"/>
          <p:cNvSpPr/>
          <p:nvPr/>
        </p:nvSpPr>
        <p:spPr>
          <a:xfrm rot="10800000">
            <a:off x="1828800" y="406270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 name="Down Arrow 5"/>
          <p:cNvSpPr/>
          <p:nvPr/>
        </p:nvSpPr>
        <p:spPr>
          <a:xfrm rot="10800000">
            <a:off x="2680715" y="530217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95045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8"/>
          <p:cNvSpPr txBox="1">
            <a:spLocks noGrp="1"/>
          </p:cNvSpPr>
          <p:nvPr>
            <p:ph type="title"/>
          </p:nvPr>
        </p:nvSpPr>
        <p:spPr>
          <a:xfrm>
            <a:off x="457200" y="698501"/>
            <a:ext cx="5520900" cy="1113750"/>
          </a:xfrm>
          <a:prstGeom prst="rect">
            <a:avLst/>
          </a:prstGeom>
        </p:spPr>
        <p:txBody>
          <a:bodyPr spcFirstLastPara="1" vert="horz" wrap="square" lIns="91425" tIns="91425" rIns="91425" bIns="91425" rtlCol="0" anchor="b" anchorCtr="0">
            <a:noAutofit/>
          </a:bodyPr>
          <a:lstStyle/>
          <a:p>
            <a:pPr algn="l"/>
            <a:r>
              <a:rPr lang="en" b="1" dirty="0"/>
              <a:t>Step 5: Assess Your Practices</a:t>
            </a:r>
            <a:endParaRPr b="1" dirty="0"/>
          </a:p>
        </p:txBody>
      </p:sp>
      <p:sp>
        <p:nvSpPr>
          <p:cNvPr id="207" name="Google Shape;207;p28"/>
          <p:cNvSpPr txBox="1"/>
          <p:nvPr/>
        </p:nvSpPr>
        <p:spPr>
          <a:xfrm>
            <a:off x="588580" y="2109150"/>
            <a:ext cx="4498428" cy="3891600"/>
          </a:xfrm>
          <a:prstGeom prst="rect">
            <a:avLst/>
          </a:prstGeom>
          <a:noFill/>
          <a:ln>
            <a:noFill/>
          </a:ln>
        </p:spPr>
        <p:txBody>
          <a:bodyPr spcFirstLastPara="1" wrap="square" lIns="91425" tIns="91425" rIns="91425" bIns="91425" anchor="t" anchorCtr="0">
            <a:noAutofit/>
          </a:bodyPr>
          <a:lstStyle/>
          <a:p>
            <a:r>
              <a:rPr lang="en" sz="2000" dirty="0">
                <a:solidFill>
                  <a:schemeClr val="dk1"/>
                </a:solidFill>
                <a:latin typeface="Roboto"/>
                <a:ea typeface="Roboto"/>
                <a:cs typeface="Roboto"/>
                <a:sym typeface="Roboto"/>
              </a:rPr>
              <a:t>Where does your school or system fall on the continuum of brain-science informed approaches?</a:t>
            </a:r>
            <a:endParaRPr sz="2000" dirty="0">
              <a:solidFill>
                <a:schemeClr val="dk1"/>
              </a:solidFill>
              <a:latin typeface="Roboto"/>
              <a:ea typeface="Roboto"/>
              <a:cs typeface="Roboto"/>
              <a:sym typeface="Roboto"/>
            </a:endParaRPr>
          </a:p>
          <a:p>
            <a:pPr marL="457200" indent="-368300">
              <a:buClr>
                <a:schemeClr val="dk1"/>
              </a:buClr>
              <a:buSzPts val="2200"/>
              <a:buFont typeface="Roboto"/>
              <a:buChar char="●"/>
            </a:pPr>
            <a:r>
              <a:rPr lang="en" sz="2000" u="sng" dirty="0">
                <a:solidFill>
                  <a:schemeClr val="hlink"/>
                </a:solidFill>
                <a:latin typeface="Roboto"/>
                <a:ea typeface="Roboto"/>
                <a:cs typeface="Roboto"/>
                <a:sym typeface="Roboto"/>
                <a:hlinkClick r:id="rId3"/>
              </a:rPr>
              <a:t>ARTIC</a:t>
            </a:r>
            <a:r>
              <a:rPr lang="en" sz="2000" dirty="0">
                <a:solidFill>
                  <a:schemeClr val="dk1"/>
                </a:solidFill>
                <a:latin typeface="Roboto"/>
                <a:ea typeface="Roboto"/>
                <a:cs typeface="Roboto"/>
                <a:sym typeface="Roboto"/>
              </a:rPr>
              <a:t> ($) or </a:t>
            </a:r>
            <a:r>
              <a:rPr lang="en" sz="2000" u="sng" dirty="0">
                <a:solidFill>
                  <a:schemeClr val="hlink"/>
                </a:solidFill>
                <a:latin typeface="Roboto"/>
                <a:ea typeface="Roboto"/>
                <a:cs typeface="Roboto"/>
                <a:sym typeface="Roboto"/>
                <a:hlinkClick r:id="rId4"/>
              </a:rPr>
              <a:t>TICOMETER</a:t>
            </a:r>
            <a:r>
              <a:rPr lang="en" sz="2000" dirty="0">
                <a:solidFill>
                  <a:schemeClr val="dk1"/>
                </a:solidFill>
                <a:latin typeface="Roboto"/>
                <a:ea typeface="Roboto"/>
                <a:cs typeface="Roboto"/>
                <a:sym typeface="Roboto"/>
              </a:rPr>
              <a:t> ($)</a:t>
            </a:r>
            <a:endParaRPr sz="2000" dirty="0">
              <a:solidFill>
                <a:schemeClr val="dk1"/>
              </a:solidFill>
              <a:latin typeface="Roboto"/>
              <a:ea typeface="Roboto"/>
              <a:cs typeface="Roboto"/>
              <a:sym typeface="Roboto"/>
            </a:endParaRPr>
          </a:p>
          <a:p>
            <a:pPr marL="914400" lvl="1" indent="-368300">
              <a:buClr>
                <a:schemeClr val="dk1"/>
              </a:buClr>
              <a:buSzPts val="2200"/>
              <a:buFont typeface="Roboto"/>
              <a:buChar char="○"/>
            </a:pPr>
            <a:r>
              <a:rPr lang="en" sz="2000" dirty="0">
                <a:solidFill>
                  <a:schemeClr val="dk1"/>
                </a:solidFill>
                <a:latin typeface="Roboto"/>
                <a:ea typeface="Roboto"/>
                <a:cs typeface="Roboto"/>
                <a:sym typeface="Roboto"/>
              </a:rPr>
              <a:t>Assesses readiness for trauma-informed care implementation</a:t>
            </a:r>
            <a:endParaRPr sz="2000" dirty="0">
              <a:solidFill>
                <a:schemeClr val="dk1"/>
              </a:solidFill>
              <a:latin typeface="Roboto"/>
              <a:ea typeface="Roboto"/>
              <a:cs typeface="Roboto"/>
              <a:sym typeface="Roboto"/>
            </a:endParaRPr>
          </a:p>
          <a:p>
            <a:pPr marL="457200" indent="-368300">
              <a:buClr>
                <a:schemeClr val="dk1"/>
              </a:buClr>
              <a:buSzPts val="2200"/>
              <a:buFont typeface="Roboto"/>
              <a:buChar char="●"/>
            </a:pPr>
            <a:r>
              <a:rPr lang="en" sz="2000" u="sng" dirty="0">
                <a:solidFill>
                  <a:schemeClr val="hlink"/>
                </a:solidFill>
                <a:latin typeface="Roboto"/>
                <a:ea typeface="Roboto"/>
                <a:cs typeface="Roboto"/>
                <a:sym typeface="Roboto"/>
                <a:hlinkClick r:id="rId5"/>
              </a:rPr>
              <a:t>Lesley Trauma-Sensitive School Checklist</a:t>
            </a:r>
            <a:endParaRPr sz="2000" dirty="0">
              <a:solidFill>
                <a:schemeClr val="dk1"/>
              </a:solidFill>
              <a:latin typeface="Roboto"/>
              <a:ea typeface="Roboto"/>
              <a:cs typeface="Roboto"/>
              <a:sym typeface="Roboto"/>
            </a:endParaRPr>
          </a:p>
          <a:p>
            <a:pPr marL="914400" lvl="1" indent="-368300">
              <a:buClr>
                <a:schemeClr val="dk1"/>
              </a:buClr>
              <a:buSzPts val="2200"/>
              <a:buFont typeface="Roboto"/>
              <a:buChar char="○"/>
            </a:pPr>
            <a:r>
              <a:rPr lang="en" sz="2000" dirty="0">
                <a:solidFill>
                  <a:schemeClr val="dk1"/>
                </a:solidFill>
                <a:latin typeface="Roboto"/>
                <a:ea typeface="Roboto"/>
                <a:cs typeface="Roboto"/>
                <a:sym typeface="Roboto"/>
              </a:rPr>
              <a:t>Free assessment designed specifically for schools</a:t>
            </a:r>
            <a:endParaRPr sz="2000" dirty="0">
              <a:solidFill>
                <a:schemeClr val="dk1"/>
              </a:solidFill>
              <a:latin typeface="Roboto"/>
              <a:ea typeface="Roboto"/>
              <a:cs typeface="Roboto"/>
              <a:sym typeface="Roboto"/>
            </a:endParaRPr>
          </a:p>
          <a:p>
            <a:pPr marL="457200"/>
            <a:endParaRPr sz="2200" dirty="0">
              <a:solidFill>
                <a:schemeClr val="dk1"/>
              </a:solidFill>
              <a:latin typeface="Roboto"/>
              <a:ea typeface="Roboto"/>
              <a:cs typeface="Roboto"/>
              <a:sym typeface="Roboto"/>
            </a:endParaRPr>
          </a:p>
          <a:p>
            <a:pPr marL="457200"/>
            <a:endParaRPr dirty="0">
              <a:latin typeface="Roboto Black"/>
              <a:ea typeface="Roboto Black"/>
              <a:cs typeface="Roboto Black"/>
              <a:sym typeface="Roboto Black"/>
            </a:endParaRPr>
          </a:p>
        </p:txBody>
      </p:sp>
      <p:pic>
        <p:nvPicPr>
          <p:cNvPr id="208" name="Google Shape;208;p28"/>
          <p:cNvPicPr preferRelativeResize="0"/>
          <p:nvPr/>
        </p:nvPicPr>
        <p:blipFill rotWithShape="1">
          <a:blip r:embed="rId6">
            <a:alphaModFix/>
          </a:blip>
          <a:srcRect l="3113" r="27088"/>
          <a:stretch/>
        </p:blipFill>
        <p:spPr>
          <a:xfrm>
            <a:off x="5520901" y="1799551"/>
            <a:ext cx="3249381" cy="3893085"/>
          </a:xfrm>
          <a:prstGeom prst="rect">
            <a:avLst/>
          </a:prstGeom>
          <a:noFill/>
          <a:ln>
            <a:noFill/>
          </a:ln>
        </p:spPr>
      </p:pic>
    </p:spTree>
    <p:extLst>
      <p:ext uri="{BB962C8B-B14F-4D97-AF65-F5344CB8AC3E}">
        <p14:creationId xmlns:p14="http://schemas.microsoft.com/office/powerpoint/2010/main" val="15545038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2"/>
          <p:cNvSpPr txBox="1">
            <a:spLocks noGrp="1"/>
          </p:cNvSpPr>
          <p:nvPr>
            <p:ph type="title"/>
          </p:nvPr>
        </p:nvSpPr>
        <p:spPr>
          <a:xfrm>
            <a:off x="381000" y="929952"/>
            <a:ext cx="8582100" cy="1108374"/>
          </a:xfrm>
          <a:prstGeom prst="rect">
            <a:avLst/>
          </a:prstGeom>
        </p:spPr>
        <p:txBody>
          <a:bodyPr spcFirstLastPara="1" vert="horz" wrap="square" lIns="91425" tIns="91425" rIns="91425" bIns="91425" rtlCol="0" anchor="b" anchorCtr="0">
            <a:noAutofit/>
          </a:bodyPr>
          <a:lstStyle/>
          <a:p>
            <a:pPr algn="l"/>
            <a:endParaRPr dirty="0"/>
          </a:p>
          <a:p>
            <a:pPr algn="l"/>
            <a:r>
              <a:rPr lang="en" sz="2400" b="1" dirty="0"/>
              <a:t>Step 6: Create an Action Plan </a:t>
            </a:r>
            <a:endParaRPr sz="2400" b="1" dirty="0"/>
          </a:p>
        </p:txBody>
      </p:sp>
      <p:sp>
        <p:nvSpPr>
          <p:cNvPr id="239" name="Google Shape;239;p32"/>
          <p:cNvSpPr txBox="1"/>
          <p:nvPr/>
        </p:nvSpPr>
        <p:spPr>
          <a:xfrm>
            <a:off x="756745" y="2318188"/>
            <a:ext cx="4382814" cy="3645987"/>
          </a:xfrm>
          <a:prstGeom prst="rect">
            <a:avLst/>
          </a:prstGeom>
          <a:noFill/>
          <a:ln>
            <a:noFill/>
          </a:ln>
        </p:spPr>
        <p:txBody>
          <a:bodyPr spcFirstLastPara="1" wrap="square" lIns="91425" tIns="91425" rIns="91425" bIns="91425" anchor="t" anchorCtr="0">
            <a:noAutofit/>
          </a:bodyPr>
          <a:lstStyle/>
          <a:p>
            <a:r>
              <a:rPr lang="en" sz="2200" dirty="0">
                <a:solidFill>
                  <a:schemeClr val="dk1"/>
                </a:solidFill>
                <a:latin typeface="Roboto"/>
                <a:ea typeface="Roboto"/>
                <a:cs typeface="Roboto"/>
                <a:sym typeface="Roboto"/>
              </a:rPr>
              <a:t>What actions do you need to undertake to get to your end result?  How will you engage your school community?</a:t>
            </a:r>
          </a:p>
          <a:p>
            <a:endParaRPr sz="2200" dirty="0">
              <a:solidFill>
                <a:schemeClr val="dk1"/>
              </a:solidFill>
              <a:latin typeface="Roboto"/>
              <a:ea typeface="Roboto"/>
              <a:cs typeface="Roboto"/>
              <a:sym typeface="Roboto"/>
            </a:endParaRPr>
          </a:p>
          <a:p>
            <a:pPr marL="457200" indent="-381000">
              <a:buClr>
                <a:schemeClr val="dk1"/>
              </a:buClr>
              <a:buSzPts val="2400"/>
              <a:buFont typeface="Roboto"/>
              <a:buChar char="●"/>
            </a:pPr>
            <a:r>
              <a:rPr lang="en" sz="2200" dirty="0">
                <a:solidFill>
                  <a:schemeClr val="dk1"/>
                </a:solidFill>
                <a:latin typeface="Roboto"/>
                <a:ea typeface="Roboto"/>
                <a:cs typeface="Roboto"/>
                <a:sym typeface="Roboto"/>
              </a:rPr>
              <a:t>Build Awareness</a:t>
            </a:r>
            <a:endParaRPr sz="2200" dirty="0">
              <a:solidFill>
                <a:schemeClr val="dk1"/>
              </a:solidFill>
              <a:latin typeface="Roboto"/>
              <a:ea typeface="Roboto"/>
              <a:cs typeface="Roboto"/>
              <a:sym typeface="Roboto"/>
            </a:endParaRPr>
          </a:p>
          <a:p>
            <a:pPr marL="457200" indent="-381000">
              <a:buClr>
                <a:schemeClr val="dk1"/>
              </a:buClr>
              <a:buSzPts val="2400"/>
              <a:buFont typeface="Roboto"/>
              <a:buChar char="●"/>
            </a:pPr>
            <a:r>
              <a:rPr lang="en" sz="2200" dirty="0">
                <a:solidFill>
                  <a:schemeClr val="dk1"/>
                </a:solidFill>
                <a:latin typeface="Roboto"/>
                <a:ea typeface="Roboto"/>
                <a:cs typeface="Roboto"/>
                <a:sym typeface="Roboto"/>
              </a:rPr>
              <a:t>Build Commitment</a:t>
            </a:r>
            <a:endParaRPr sz="2200" dirty="0">
              <a:solidFill>
                <a:schemeClr val="dk1"/>
              </a:solidFill>
              <a:latin typeface="Roboto"/>
              <a:ea typeface="Roboto"/>
              <a:cs typeface="Roboto"/>
              <a:sym typeface="Roboto"/>
            </a:endParaRPr>
          </a:p>
          <a:p>
            <a:pPr marL="457200" indent="-381000">
              <a:buClr>
                <a:schemeClr val="dk1"/>
              </a:buClr>
              <a:buSzPts val="2400"/>
              <a:buFont typeface="Roboto"/>
              <a:buChar char="●"/>
            </a:pPr>
            <a:r>
              <a:rPr lang="en" sz="2200" dirty="0">
                <a:solidFill>
                  <a:schemeClr val="dk1"/>
                </a:solidFill>
                <a:latin typeface="Roboto"/>
                <a:ea typeface="Roboto"/>
                <a:cs typeface="Roboto"/>
                <a:sym typeface="Roboto"/>
              </a:rPr>
              <a:t>Make Changes</a:t>
            </a:r>
            <a:endParaRPr sz="2200" dirty="0">
              <a:solidFill>
                <a:schemeClr val="dk1"/>
              </a:solidFill>
              <a:latin typeface="Roboto"/>
              <a:ea typeface="Roboto"/>
              <a:cs typeface="Roboto"/>
              <a:sym typeface="Roboto"/>
            </a:endParaRPr>
          </a:p>
          <a:p>
            <a:pPr marL="457200" indent="-381000">
              <a:buClr>
                <a:schemeClr val="dk1"/>
              </a:buClr>
              <a:buSzPts val="2400"/>
              <a:buFont typeface="Roboto"/>
              <a:buChar char="●"/>
            </a:pPr>
            <a:r>
              <a:rPr lang="en" sz="2200" dirty="0">
                <a:solidFill>
                  <a:schemeClr val="dk1"/>
                </a:solidFill>
                <a:latin typeface="Roboto"/>
                <a:ea typeface="Roboto"/>
                <a:cs typeface="Roboto"/>
                <a:sym typeface="Roboto"/>
              </a:rPr>
              <a:t>Measure Success</a:t>
            </a:r>
            <a:endParaRPr sz="2200" dirty="0">
              <a:solidFill>
                <a:schemeClr val="dk1"/>
              </a:solidFill>
              <a:latin typeface="Roboto"/>
              <a:ea typeface="Roboto"/>
              <a:cs typeface="Roboto"/>
              <a:sym typeface="Roboto"/>
            </a:endParaRPr>
          </a:p>
          <a:p>
            <a:pPr marL="457200"/>
            <a:endParaRPr sz="2400" dirty="0">
              <a:solidFill>
                <a:schemeClr val="dk1"/>
              </a:solidFill>
              <a:latin typeface="Roboto"/>
              <a:ea typeface="Roboto"/>
              <a:cs typeface="Roboto"/>
              <a:sym typeface="Roboto"/>
            </a:endParaRPr>
          </a:p>
          <a:p>
            <a:pPr marL="457200"/>
            <a:endParaRPr dirty="0">
              <a:latin typeface="Roboto Black"/>
              <a:ea typeface="Roboto Black"/>
              <a:cs typeface="Roboto Black"/>
              <a:sym typeface="Roboto Black"/>
            </a:endParaRPr>
          </a:p>
        </p:txBody>
      </p:sp>
      <p:pic>
        <p:nvPicPr>
          <p:cNvPr id="240" name="Google Shape;240;p32"/>
          <p:cNvPicPr preferRelativeResize="0"/>
          <p:nvPr/>
        </p:nvPicPr>
        <p:blipFill>
          <a:blip r:embed="rId3">
            <a:alphaModFix/>
          </a:blip>
          <a:stretch>
            <a:fillRect/>
          </a:stretch>
        </p:blipFill>
        <p:spPr>
          <a:xfrm rot="5400000">
            <a:off x="4693920" y="1783080"/>
            <a:ext cx="4572000" cy="3291840"/>
          </a:xfrm>
          <a:prstGeom prst="rect">
            <a:avLst/>
          </a:prstGeom>
          <a:noFill/>
          <a:ln>
            <a:noFill/>
          </a:ln>
        </p:spPr>
      </p:pic>
    </p:spTree>
    <p:extLst>
      <p:ext uri="{BB962C8B-B14F-4D97-AF65-F5344CB8AC3E}">
        <p14:creationId xmlns:p14="http://schemas.microsoft.com/office/powerpoint/2010/main" val="31409265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Shape 244"/>
        <p:cNvGrpSpPr/>
        <p:nvPr/>
      </p:nvGrpSpPr>
      <p:grpSpPr>
        <a:xfrm>
          <a:off x="0" y="0"/>
          <a:ext cx="0" cy="0"/>
          <a:chOff x="0" y="0"/>
          <a:chExt cx="0" cy="0"/>
        </a:xfrm>
      </p:grpSpPr>
      <p:sp>
        <p:nvSpPr>
          <p:cNvPr id="245" name="Google Shape;245;p33"/>
          <p:cNvSpPr txBox="1">
            <a:spLocks noGrp="1"/>
          </p:cNvSpPr>
          <p:nvPr>
            <p:ph type="title"/>
          </p:nvPr>
        </p:nvSpPr>
        <p:spPr>
          <a:xfrm>
            <a:off x="157350" y="971800"/>
            <a:ext cx="8582100" cy="1014300"/>
          </a:xfrm>
          <a:prstGeom prst="rect">
            <a:avLst/>
          </a:prstGeom>
        </p:spPr>
        <p:txBody>
          <a:bodyPr spcFirstLastPara="1" vert="horz" wrap="square" lIns="91425" tIns="91425" rIns="91425" bIns="91425" rtlCol="0" anchor="b" anchorCtr="0">
            <a:noAutofit/>
          </a:bodyPr>
          <a:lstStyle/>
          <a:p>
            <a:pPr algn="l"/>
            <a:endParaRPr dirty="0"/>
          </a:p>
          <a:p>
            <a:pPr algn="l"/>
            <a:r>
              <a:rPr lang="en" sz="3200" b="1" dirty="0"/>
              <a:t>    Step 6a: Build Awareness</a:t>
            </a:r>
            <a:endParaRPr sz="3200" b="1" dirty="0"/>
          </a:p>
        </p:txBody>
      </p:sp>
      <p:sp>
        <p:nvSpPr>
          <p:cNvPr id="246" name="Google Shape;246;p33"/>
          <p:cNvSpPr txBox="1"/>
          <p:nvPr/>
        </p:nvSpPr>
        <p:spPr>
          <a:xfrm>
            <a:off x="457200" y="2137225"/>
            <a:ext cx="5061300" cy="3863525"/>
          </a:xfrm>
          <a:prstGeom prst="rect">
            <a:avLst/>
          </a:prstGeom>
          <a:noFill/>
          <a:ln>
            <a:noFill/>
          </a:ln>
        </p:spPr>
        <p:txBody>
          <a:bodyPr spcFirstLastPara="1" wrap="square" lIns="91425" tIns="91425" rIns="91425" bIns="91425" anchor="t" anchorCtr="0">
            <a:noAutofit/>
          </a:bodyPr>
          <a:lstStyle/>
          <a:p>
            <a:r>
              <a:rPr lang="en" sz="2400" dirty="0">
                <a:solidFill>
                  <a:schemeClr val="dk1"/>
                </a:solidFill>
                <a:latin typeface="Roboto"/>
                <a:ea typeface="Roboto"/>
                <a:cs typeface="Roboto"/>
                <a:sym typeface="Roboto"/>
              </a:rPr>
              <a:t>How will you build awareness and understanding of trauma?</a:t>
            </a:r>
            <a:endParaRPr sz="2400" dirty="0">
              <a:solidFill>
                <a:schemeClr val="dk1"/>
              </a:solidFill>
              <a:latin typeface="Roboto"/>
              <a:ea typeface="Roboto"/>
              <a:cs typeface="Roboto"/>
              <a:sym typeface="Roboto"/>
            </a:endParaRPr>
          </a:p>
          <a:p>
            <a:pPr marL="457200" indent="-381000">
              <a:buClr>
                <a:schemeClr val="dk1"/>
              </a:buClr>
              <a:buSzPts val="2400"/>
              <a:buFont typeface="Roboto"/>
              <a:buChar char="●"/>
            </a:pPr>
            <a:r>
              <a:rPr lang="en" sz="2400" dirty="0">
                <a:solidFill>
                  <a:schemeClr val="dk1"/>
                </a:solidFill>
                <a:latin typeface="Roboto"/>
                <a:ea typeface="Roboto"/>
                <a:cs typeface="Roboto"/>
                <a:sym typeface="Roboto"/>
              </a:rPr>
              <a:t>Professional Development: </a:t>
            </a:r>
            <a:endParaRPr sz="2400" dirty="0">
              <a:solidFill>
                <a:schemeClr val="dk1"/>
              </a:solidFill>
              <a:latin typeface="Roboto"/>
              <a:ea typeface="Roboto"/>
              <a:cs typeface="Roboto"/>
              <a:sym typeface="Roboto"/>
            </a:endParaRPr>
          </a:p>
          <a:p>
            <a:pPr marL="457200" indent="-381000">
              <a:buClr>
                <a:schemeClr val="dk1"/>
              </a:buClr>
              <a:buSzPts val="2400"/>
              <a:buFont typeface="Roboto"/>
              <a:buChar char="●"/>
            </a:pPr>
            <a:r>
              <a:rPr lang="en" sz="2400" dirty="0">
                <a:solidFill>
                  <a:schemeClr val="dk1"/>
                </a:solidFill>
                <a:latin typeface="Roboto"/>
                <a:ea typeface="Roboto"/>
                <a:cs typeface="Roboto"/>
                <a:sym typeface="Roboto"/>
              </a:rPr>
              <a:t>Book Study Circles</a:t>
            </a:r>
            <a:endParaRPr sz="2400" dirty="0">
              <a:solidFill>
                <a:schemeClr val="dk1"/>
              </a:solidFill>
              <a:latin typeface="Roboto"/>
              <a:ea typeface="Roboto"/>
              <a:cs typeface="Roboto"/>
              <a:sym typeface="Roboto"/>
            </a:endParaRPr>
          </a:p>
          <a:p>
            <a:pPr marL="457200" indent="-381000">
              <a:buClr>
                <a:schemeClr val="dk1"/>
              </a:buClr>
              <a:buSzPts val="2400"/>
              <a:buFont typeface="Roboto"/>
              <a:buChar char="●"/>
            </a:pPr>
            <a:r>
              <a:rPr lang="en" sz="2400" dirty="0">
                <a:solidFill>
                  <a:schemeClr val="dk1"/>
                </a:solidFill>
                <a:latin typeface="Roboto"/>
                <a:ea typeface="Roboto"/>
                <a:cs typeface="Roboto"/>
                <a:sym typeface="Roboto"/>
              </a:rPr>
              <a:t>Training for parents &amp; students</a:t>
            </a:r>
            <a:endParaRPr sz="2400" dirty="0">
              <a:solidFill>
                <a:schemeClr val="dk1"/>
              </a:solidFill>
              <a:latin typeface="Roboto"/>
              <a:ea typeface="Roboto"/>
              <a:cs typeface="Roboto"/>
              <a:sym typeface="Roboto"/>
            </a:endParaRPr>
          </a:p>
          <a:p>
            <a:pPr marL="914400" lvl="1" indent="-317500">
              <a:buClr>
                <a:schemeClr val="dk1"/>
              </a:buClr>
              <a:buSzPts val="1400"/>
              <a:buFont typeface="Roboto"/>
              <a:buChar char="○"/>
            </a:pPr>
            <a:r>
              <a:rPr lang="en" dirty="0">
                <a:solidFill>
                  <a:schemeClr val="dk1"/>
                </a:solidFill>
                <a:latin typeface="Roboto"/>
                <a:ea typeface="Roboto"/>
                <a:cs typeface="Roboto"/>
                <a:sym typeface="Roboto"/>
              </a:rPr>
              <a:t>Brain Architecture Game</a:t>
            </a:r>
            <a:endParaRPr dirty="0">
              <a:solidFill>
                <a:schemeClr val="dk1"/>
              </a:solidFill>
              <a:latin typeface="Roboto"/>
              <a:ea typeface="Roboto"/>
              <a:cs typeface="Roboto"/>
              <a:sym typeface="Roboto"/>
            </a:endParaRPr>
          </a:p>
          <a:p>
            <a:pPr marL="914400" lvl="1" indent="-317500">
              <a:buClr>
                <a:schemeClr val="dk1"/>
              </a:buClr>
              <a:buSzPts val="1400"/>
              <a:buFont typeface="Roboto"/>
              <a:buChar char="○"/>
            </a:pPr>
            <a:r>
              <a:rPr lang="en" i="1" dirty="0">
                <a:solidFill>
                  <a:schemeClr val="dk1"/>
                </a:solidFill>
                <a:latin typeface="Roboto"/>
                <a:ea typeface="Roboto"/>
                <a:cs typeface="Roboto"/>
                <a:sym typeface="Roboto"/>
              </a:rPr>
              <a:t>Resilience</a:t>
            </a:r>
            <a:r>
              <a:rPr lang="en" dirty="0">
                <a:solidFill>
                  <a:schemeClr val="dk1"/>
                </a:solidFill>
                <a:latin typeface="Roboto"/>
                <a:ea typeface="Roboto"/>
                <a:cs typeface="Roboto"/>
                <a:sym typeface="Roboto"/>
              </a:rPr>
              <a:t> Movie</a:t>
            </a:r>
            <a:endParaRPr dirty="0">
              <a:solidFill>
                <a:schemeClr val="dk1"/>
              </a:solidFill>
              <a:latin typeface="Roboto"/>
              <a:ea typeface="Roboto"/>
              <a:cs typeface="Roboto"/>
              <a:sym typeface="Roboto"/>
            </a:endParaRPr>
          </a:p>
          <a:p>
            <a:pPr marL="457200"/>
            <a:endParaRPr dirty="0">
              <a:solidFill>
                <a:schemeClr val="dk1"/>
              </a:solidFill>
              <a:latin typeface="Roboto"/>
              <a:ea typeface="Roboto"/>
              <a:cs typeface="Roboto"/>
              <a:sym typeface="Roboto"/>
            </a:endParaRPr>
          </a:p>
          <a:p>
            <a:pPr marL="457200"/>
            <a:endParaRPr dirty="0">
              <a:latin typeface="Roboto Black"/>
              <a:ea typeface="Roboto Black"/>
              <a:cs typeface="Roboto Black"/>
              <a:sym typeface="Roboto Black"/>
            </a:endParaRPr>
          </a:p>
        </p:txBody>
      </p:sp>
      <p:pic>
        <p:nvPicPr>
          <p:cNvPr id="247" name="Google Shape;247;p33"/>
          <p:cNvPicPr preferRelativeResize="0"/>
          <p:nvPr/>
        </p:nvPicPr>
        <p:blipFill>
          <a:blip r:embed="rId3">
            <a:alphaModFix/>
          </a:blip>
          <a:stretch>
            <a:fillRect/>
          </a:stretch>
        </p:blipFill>
        <p:spPr>
          <a:xfrm>
            <a:off x="5264730" y="1466250"/>
            <a:ext cx="3291840" cy="4389120"/>
          </a:xfrm>
          <a:prstGeom prst="rect">
            <a:avLst/>
          </a:prstGeom>
          <a:noFill/>
          <a:ln>
            <a:noFill/>
          </a:ln>
        </p:spPr>
      </p:pic>
    </p:spTree>
    <p:extLst>
      <p:ext uri="{BB962C8B-B14F-4D97-AF65-F5344CB8AC3E}">
        <p14:creationId xmlns:p14="http://schemas.microsoft.com/office/powerpoint/2010/main" val="41866237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Shape 251"/>
        <p:cNvGrpSpPr/>
        <p:nvPr/>
      </p:nvGrpSpPr>
      <p:grpSpPr>
        <a:xfrm>
          <a:off x="0" y="0"/>
          <a:ext cx="0" cy="0"/>
          <a:chOff x="0" y="0"/>
          <a:chExt cx="0" cy="0"/>
        </a:xfrm>
      </p:grpSpPr>
      <p:sp>
        <p:nvSpPr>
          <p:cNvPr id="252" name="Google Shape;252;p34"/>
          <p:cNvSpPr txBox="1">
            <a:spLocks noGrp="1"/>
          </p:cNvSpPr>
          <p:nvPr>
            <p:ph type="title"/>
          </p:nvPr>
        </p:nvSpPr>
        <p:spPr>
          <a:xfrm>
            <a:off x="533399" y="961525"/>
            <a:ext cx="8093125" cy="1014300"/>
          </a:xfrm>
          <a:prstGeom prst="rect">
            <a:avLst/>
          </a:prstGeom>
        </p:spPr>
        <p:txBody>
          <a:bodyPr spcFirstLastPara="1" vert="horz" wrap="square" lIns="91425" tIns="91425" rIns="91425" bIns="91425" rtlCol="0" anchor="b" anchorCtr="0">
            <a:noAutofit/>
          </a:bodyPr>
          <a:lstStyle/>
          <a:p>
            <a:pPr algn="l"/>
            <a:endParaRPr dirty="0"/>
          </a:p>
          <a:p>
            <a:pPr algn="l"/>
            <a:r>
              <a:rPr lang="en" b="1" dirty="0"/>
              <a:t>Step 6b: Build Commitment</a:t>
            </a:r>
            <a:endParaRPr b="1" dirty="0"/>
          </a:p>
        </p:txBody>
      </p:sp>
      <p:sp>
        <p:nvSpPr>
          <p:cNvPr id="253" name="Google Shape;253;p34"/>
          <p:cNvSpPr txBox="1"/>
          <p:nvPr/>
        </p:nvSpPr>
        <p:spPr>
          <a:xfrm>
            <a:off x="533399" y="2072575"/>
            <a:ext cx="4804800" cy="3891600"/>
          </a:xfrm>
          <a:prstGeom prst="rect">
            <a:avLst/>
          </a:prstGeom>
          <a:noFill/>
          <a:ln>
            <a:noFill/>
          </a:ln>
        </p:spPr>
        <p:txBody>
          <a:bodyPr spcFirstLastPara="1" wrap="square" lIns="91425" tIns="91425" rIns="91425" bIns="91425" anchor="t" anchorCtr="0">
            <a:noAutofit/>
          </a:bodyPr>
          <a:lstStyle/>
          <a:p>
            <a:r>
              <a:rPr lang="en" sz="2400" dirty="0">
                <a:solidFill>
                  <a:schemeClr val="dk1"/>
                </a:solidFill>
                <a:latin typeface="Roboto"/>
                <a:ea typeface="Roboto"/>
                <a:cs typeface="Roboto"/>
                <a:sym typeface="Roboto"/>
              </a:rPr>
              <a:t>How can </a:t>
            </a:r>
            <a:r>
              <a:rPr lang="en" sz="2400" i="1" dirty="0">
                <a:solidFill>
                  <a:schemeClr val="dk1"/>
                </a:solidFill>
                <a:latin typeface="Roboto"/>
                <a:ea typeface="Roboto"/>
                <a:cs typeface="Roboto"/>
                <a:sym typeface="Roboto"/>
              </a:rPr>
              <a:t>you s</a:t>
            </a:r>
            <a:r>
              <a:rPr lang="en" sz="2400" dirty="0">
                <a:solidFill>
                  <a:schemeClr val="dk1"/>
                </a:solidFill>
                <a:latin typeface="Roboto"/>
                <a:ea typeface="Roboto"/>
                <a:cs typeface="Roboto"/>
                <a:sym typeface="Roboto"/>
              </a:rPr>
              <a:t>upport buy-in?</a:t>
            </a:r>
            <a:endParaRPr sz="2400" dirty="0">
              <a:solidFill>
                <a:schemeClr val="dk1"/>
              </a:solidFill>
              <a:latin typeface="Roboto"/>
              <a:ea typeface="Roboto"/>
              <a:cs typeface="Roboto"/>
              <a:sym typeface="Roboto"/>
            </a:endParaRPr>
          </a:p>
          <a:p>
            <a:pPr marL="457200" indent="-381000">
              <a:buClr>
                <a:schemeClr val="dk1"/>
              </a:buClr>
              <a:buSzPts val="2400"/>
              <a:buFont typeface="Roboto"/>
              <a:buChar char="●"/>
            </a:pPr>
            <a:r>
              <a:rPr lang="en" sz="2400" dirty="0">
                <a:solidFill>
                  <a:schemeClr val="dk1"/>
                </a:solidFill>
                <a:latin typeface="Roboto"/>
                <a:ea typeface="Roboto"/>
                <a:cs typeface="Roboto"/>
                <a:sym typeface="Roboto"/>
              </a:rPr>
              <a:t>Commitment by leaders</a:t>
            </a:r>
            <a:endParaRPr sz="2400" dirty="0">
              <a:solidFill>
                <a:schemeClr val="dk1"/>
              </a:solidFill>
              <a:latin typeface="Roboto"/>
              <a:ea typeface="Roboto"/>
              <a:cs typeface="Roboto"/>
              <a:sym typeface="Roboto"/>
            </a:endParaRPr>
          </a:p>
          <a:p>
            <a:pPr marL="457200" indent="-381000">
              <a:buClr>
                <a:schemeClr val="dk1"/>
              </a:buClr>
              <a:buSzPts val="2400"/>
              <a:buFont typeface="Roboto"/>
              <a:buChar char="●"/>
            </a:pPr>
            <a:r>
              <a:rPr lang="en" sz="2400" dirty="0">
                <a:solidFill>
                  <a:schemeClr val="dk1"/>
                </a:solidFill>
                <a:latin typeface="Roboto"/>
                <a:ea typeface="Roboto"/>
                <a:cs typeface="Roboto"/>
                <a:sym typeface="Roboto"/>
              </a:rPr>
              <a:t>Dedicating resources to the work</a:t>
            </a:r>
            <a:endParaRPr sz="2400" dirty="0">
              <a:solidFill>
                <a:schemeClr val="dk1"/>
              </a:solidFill>
              <a:latin typeface="Roboto"/>
              <a:ea typeface="Roboto"/>
              <a:cs typeface="Roboto"/>
              <a:sym typeface="Roboto"/>
            </a:endParaRPr>
          </a:p>
          <a:p>
            <a:pPr marL="457200" indent="-381000">
              <a:buClr>
                <a:schemeClr val="dk1"/>
              </a:buClr>
              <a:buSzPts val="2400"/>
              <a:buFont typeface="Roboto"/>
              <a:buChar char="●"/>
            </a:pPr>
            <a:r>
              <a:rPr lang="en" sz="2400" dirty="0">
                <a:solidFill>
                  <a:schemeClr val="dk1"/>
                </a:solidFill>
                <a:latin typeface="Roboto"/>
                <a:ea typeface="Roboto"/>
                <a:cs typeface="Roboto"/>
                <a:sym typeface="Roboto"/>
              </a:rPr>
              <a:t>Supporting staff self-care</a:t>
            </a:r>
            <a:endParaRPr sz="2400" dirty="0">
              <a:solidFill>
                <a:schemeClr val="dk1"/>
              </a:solidFill>
              <a:latin typeface="Roboto"/>
              <a:ea typeface="Roboto"/>
              <a:cs typeface="Roboto"/>
              <a:sym typeface="Roboto"/>
            </a:endParaRPr>
          </a:p>
          <a:p>
            <a:pPr marL="457200" indent="-381000">
              <a:buClr>
                <a:schemeClr val="dk1"/>
              </a:buClr>
              <a:buSzPts val="2400"/>
              <a:buFont typeface="Roboto"/>
              <a:buChar char="●"/>
            </a:pPr>
            <a:r>
              <a:rPr lang="en" sz="2400" dirty="0">
                <a:solidFill>
                  <a:schemeClr val="dk1"/>
                </a:solidFill>
                <a:latin typeface="Roboto"/>
                <a:ea typeface="Roboto"/>
                <a:cs typeface="Roboto"/>
                <a:sym typeface="Roboto"/>
              </a:rPr>
              <a:t>Engaging authentically with </a:t>
            </a:r>
            <a:endParaRPr sz="2400" dirty="0">
              <a:solidFill>
                <a:schemeClr val="dk1"/>
              </a:solidFill>
              <a:latin typeface="Roboto"/>
              <a:ea typeface="Roboto"/>
              <a:cs typeface="Roboto"/>
              <a:sym typeface="Roboto"/>
            </a:endParaRPr>
          </a:p>
          <a:p>
            <a:pPr marL="457200"/>
            <a:r>
              <a:rPr lang="en" sz="2400" dirty="0">
                <a:solidFill>
                  <a:schemeClr val="dk1"/>
                </a:solidFill>
                <a:latin typeface="Roboto"/>
                <a:ea typeface="Roboto"/>
                <a:cs typeface="Roboto"/>
                <a:sym typeface="Roboto"/>
              </a:rPr>
              <a:t>students &amp; families by seeking their input</a:t>
            </a:r>
            <a:endParaRPr sz="2400" dirty="0">
              <a:solidFill>
                <a:schemeClr val="dk1"/>
              </a:solidFill>
              <a:latin typeface="Roboto"/>
              <a:ea typeface="Roboto"/>
              <a:cs typeface="Roboto"/>
              <a:sym typeface="Roboto"/>
            </a:endParaRPr>
          </a:p>
          <a:p>
            <a:pPr marL="457200" indent="-381000">
              <a:buClr>
                <a:schemeClr val="dk1"/>
              </a:buClr>
              <a:buSzPts val="2400"/>
              <a:buFont typeface="Roboto"/>
              <a:buChar char="●"/>
            </a:pPr>
            <a:r>
              <a:rPr lang="en" sz="2400" dirty="0">
                <a:solidFill>
                  <a:schemeClr val="dk1"/>
                </a:solidFill>
                <a:latin typeface="Roboto"/>
                <a:ea typeface="Roboto"/>
                <a:cs typeface="Roboto"/>
                <a:sym typeface="Roboto"/>
              </a:rPr>
              <a:t>Sharing results</a:t>
            </a:r>
          </a:p>
          <a:p>
            <a:pPr marL="457200" indent="-381000">
              <a:buClr>
                <a:schemeClr val="dk1"/>
              </a:buClr>
              <a:buSzPts val="2400"/>
              <a:buFont typeface="Roboto"/>
              <a:buChar char="●"/>
            </a:pPr>
            <a:r>
              <a:rPr lang="en" sz="2400" dirty="0">
                <a:solidFill>
                  <a:schemeClr val="dk1"/>
                </a:solidFill>
                <a:latin typeface="Roboto"/>
                <a:ea typeface="Roboto"/>
                <a:cs typeface="Roboto"/>
                <a:sym typeface="Roboto"/>
              </a:rPr>
              <a:t>Sustainability</a:t>
            </a:r>
            <a:endParaRPr sz="2400" dirty="0">
              <a:solidFill>
                <a:schemeClr val="dk1"/>
              </a:solidFill>
              <a:latin typeface="Roboto"/>
              <a:ea typeface="Roboto"/>
              <a:cs typeface="Roboto"/>
              <a:sym typeface="Roboto"/>
            </a:endParaRPr>
          </a:p>
          <a:p>
            <a:pPr marL="457200"/>
            <a:endParaRPr sz="2400" dirty="0">
              <a:solidFill>
                <a:schemeClr val="dk1"/>
              </a:solidFill>
              <a:latin typeface="Roboto"/>
              <a:ea typeface="Roboto"/>
              <a:cs typeface="Roboto"/>
              <a:sym typeface="Roboto"/>
            </a:endParaRPr>
          </a:p>
          <a:p>
            <a:pPr marL="457200"/>
            <a:endParaRPr dirty="0">
              <a:latin typeface="Roboto Black"/>
              <a:ea typeface="Roboto Black"/>
              <a:cs typeface="Roboto Black"/>
              <a:sym typeface="Roboto Black"/>
            </a:endParaRPr>
          </a:p>
        </p:txBody>
      </p:sp>
      <p:pic>
        <p:nvPicPr>
          <p:cNvPr id="254" name="Google Shape;254;p34"/>
          <p:cNvPicPr preferRelativeResize="0"/>
          <p:nvPr/>
        </p:nvPicPr>
        <p:blipFill rotWithShape="1">
          <a:blip r:embed="rId3">
            <a:alphaModFix/>
          </a:blip>
          <a:srcRect r="46876"/>
          <a:stretch/>
        </p:blipFill>
        <p:spPr>
          <a:xfrm>
            <a:off x="5334000" y="2326735"/>
            <a:ext cx="3200400" cy="3383280"/>
          </a:xfrm>
          <a:prstGeom prst="rect">
            <a:avLst/>
          </a:prstGeom>
          <a:noFill/>
          <a:ln>
            <a:noFill/>
          </a:ln>
        </p:spPr>
      </p:pic>
    </p:spTree>
    <p:extLst>
      <p:ext uri="{BB962C8B-B14F-4D97-AF65-F5344CB8AC3E}">
        <p14:creationId xmlns:p14="http://schemas.microsoft.com/office/powerpoint/2010/main" val="7534934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Shape 258"/>
        <p:cNvGrpSpPr/>
        <p:nvPr/>
      </p:nvGrpSpPr>
      <p:grpSpPr>
        <a:xfrm>
          <a:off x="0" y="0"/>
          <a:ext cx="0" cy="0"/>
          <a:chOff x="0" y="0"/>
          <a:chExt cx="0" cy="0"/>
        </a:xfrm>
      </p:grpSpPr>
      <p:sp>
        <p:nvSpPr>
          <p:cNvPr id="259" name="Google Shape;259;p35"/>
          <p:cNvSpPr txBox="1">
            <a:spLocks noGrp="1"/>
          </p:cNvSpPr>
          <p:nvPr>
            <p:ph type="title"/>
          </p:nvPr>
        </p:nvSpPr>
        <p:spPr>
          <a:xfrm>
            <a:off x="75625" y="920450"/>
            <a:ext cx="8582100" cy="1014300"/>
          </a:xfrm>
          <a:prstGeom prst="rect">
            <a:avLst/>
          </a:prstGeom>
        </p:spPr>
        <p:txBody>
          <a:bodyPr spcFirstLastPara="1" vert="horz" wrap="square" lIns="91425" tIns="91425" rIns="91425" bIns="91425" rtlCol="0" anchor="b" anchorCtr="0">
            <a:noAutofit/>
          </a:bodyPr>
          <a:lstStyle/>
          <a:p>
            <a:pPr algn="l"/>
            <a:endParaRPr dirty="0"/>
          </a:p>
          <a:p>
            <a:r>
              <a:rPr lang="en" b="1" dirty="0"/>
              <a:t>Step 6c: Make Changes</a:t>
            </a:r>
            <a:endParaRPr b="1" dirty="0"/>
          </a:p>
        </p:txBody>
      </p:sp>
      <p:sp>
        <p:nvSpPr>
          <p:cNvPr id="260" name="Google Shape;260;p35"/>
          <p:cNvSpPr txBox="1"/>
          <p:nvPr/>
        </p:nvSpPr>
        <p:spPr>
          <a:xfrm>
            <a:off x="457200" y="2252800"/>
            <a:ext cx="4558200" cy="5480700"/>
          </a:xfrm>
          <a:prstGeom prst="rect">
            <a:avLst/>
          </a:prstGeom>
          <a:noFill/>
          <a:ln>
            <a:noFill/>
          </a:ln>
        </p:spPr>
        <p:txBody>
          <a:bodyPr spcFirstLastPara="1" wrap="square" lIns="91425" tIns="91425" rIns="91425" bIns="91425" anchor="t" anchorCtr="0">
            <a:noAutofit/>
          </a:bodyPr>
          <a:lstStyle/>
          <a:p>
            <a:r>
              <a:rPr lang="en" sz="2400" dirty="0">
                <a:solidFill>
                  <a:schemeClr val="dk1"/>
                </a:solidFill>
                <a:latin typeface="Roboto"/>
                <a:ea typeface="Roboto"/>
                <a:cs typeface="Roboto"/>
                <a:sym typeface="Roboto"/>
              </a:rPr>
              <a:t>What needs to change to get you to your goal? </a:t>
            </a:r>
            <a:endParaRPr sz="2400" dirty="0">
              <a:solidFill>
                <a:schemeClr val="dk1"/>
              </a:solidFill>
              <a:latin typeface="Roboto"/>
              <a:ea typeface="Roboto"/>
              <a:cs typeface="Roboto"/>
              <a:sym typeface="Roboto"/>
            </a:endParaRPr>
          </a:p>
          <a:p>
            <a:pPr marL="457200" indent="-381000">
              <a:buClr>
                <a:schemeClr val="dk1"/>
              </a:buClr>
              <a:buSzPts val="2400"/>
              <a:buFont typeface="Roboto"/>
              <a:buChar char="●"/>
            </a:pPr>
            <a:r>
              <a:rPr lang="en" sz="2400" dirty="0">
                <a:solidFill>
                  <a:schemeClr val="dk1"/>
                </a:solidFill>
                <a:latin typeface="Roboto"/>
                <a:ea typeface="Roboto"/>
                <a:cs typeface="Roboto"/>
                <a:sym typeface="Roboto"/>
              </a:rPr>
              <a:t>Schoolwide policies and practices</a:t>
            </a:r>
            <a:endParaRPr sz="2400" dirty="0">
              <a:solidFill>
                <a:schemeClr val="dk1"/>
              </a:solidFill>
              <a:latin typeface="Roboto"/>
              <a:ea typeface="Roboto"/>
              <a:cs typeface="Roboto"/>
              <a:sym typeface="Roboto"/>
            </a:endParaRPr>
          </a:p>
          <a:p>
            <a:pPr marL="457200" indent="-381000">
              <a:buClr>
                <a:schemeClr val="dk1"/>
              </a:buClr>
              <a:buSzPts val="2400"/>
              <a:buFont typeface="Roboto"/>
              <a:buChar char="●"/>
            </a:pPr>
            <a:r>
              <a:rPr lang="en" sz="2400" dirty="0">
                <a:solidFill>
                  <a:schemeClr val="dk1"/>
                </a:solidFill>
                <a:latin typeface="Roboto"/>
                <a:ea typeface="Roboto"/>
                <a:cs typeface="Roboto"/>
                <a:sym typeface="Roboto"/>
              </a:rPr>
              <a:t>Classroom approaches</a:t>
            </a:r>
            <a:endParaRPr sz="2400" dirty="0">
              <a:solidFill>
                <a:schemeClr val="dk1"/>
              </a:solidFill>
              <a:latin typeface="Roboto"/>
              <a:ea typeface="Roboto"/>
              <a:cs typeface="Roboto"/>
              <a:sym typeface="Roboto"/>
            </a:endParaRPr>
          </a:p>
          <a:p>
            <a:pPr marL="457200" indent="-381000">
              <a:buClr>
                <a:schemeClr val="dk1"/>
              </a:buClr>
              <a:buSzPts val="2400"/>
              <a:buFont typeface="Roboto"/>
              <a:buChar char="●"/>
            </a:pPr>
            <a:r>
              <a:rPr lang="en" sz="2400" dirty="0">
                <a:solidFill>
                  <a:schemeClr val="dk1"/>
                </a:solidFill>
                <a:latin typeface="Roboto"/>
                <a:ea typeface="Roboto"/>
                <a:cs typeface="Roboto"/>
                <a:sym typeface="Roboto"/>
              </a:rPr>
              <a:t>Family engagement</a:t>
            </a:r>
            <a:endParaRPr sz="2400" dirty="0">
              <a:solidFill>
                <a:schemeClr val="dk1"/>
              </a:solidFill>
              <a:latin typeface="Roboto"/>
              <a:ea typeface="Roboto"/>
              <a:cs typeface="Roboto"/>
              <a:sym typeface="Roboto"/>
            </a:endParaRPr>
          </a:p>
          <a:p>
            <a:pPr marL="457200" indent="-381000">
              <a:buClr>
                <a:schemeClr val="dk1"/>
              </a:buClr>
              <a:buSzPts val="2400"/>
              <a:buFont typeface="Roboto"/>
              <a:buChar char="●"/>
            </a:pPr>
            <a:r>
              <a:rPr lang="en" sz="2400" dirty="0">
                <a:solidFill>
                  <a:schemeClr val="dk1"/>
                </a:solidFill>
                <a:latin typeface="Roboto"/>
                <a:ea typeface="Roboto"/>
                <a:cs typeface="Roboto"/>
                <a:sym typeface="Roboto"/>
              </a:rPr>
              <a:t>Use of resources</a:t>
            </a:r>
            <a:endParaRPr sz="2400" dirty="0">
              <a:solidFill>
                <a:schemeClr val="dk1"/>
              </a:solidFill>
              <a:latin typeface="Roboto"/>
              <a:ea typeface="Roboto"/>
              <a:cs typeface="Roboto"/>
              <a:sym typeface="Roboto"/>
            </a:endParaRPr>
          </a:p>
          <a:p>
            <a:pPr marL="457200" indent="-381000">
              <a:buClr>
                <a:schemeClr val="dk1"/>
              </a:buClr>
              <a:buSzPts val="2400"/>
              <a:buFont typeface="Roboto"/>
              <a:buChar char="●"/>
            </a:pPr>
            <a:r>
              <a:rPr lang="en" sz="2400" dirty="0">
                <a:solidFill>
                  <a:schemeClr val="dk1"/>
                </a:solidFill>
                <a:latin typeface="Roboto"/>
                <a:ea typeface="Roboto"/>
                <a:cs typeface="Roboto"/>
                <a:sym typeface="Roboto"/>
              </a:rPr>
              <a:t>Feedback loops</a:t>
            </a:r>
            <a:endParaRPr sz="2400" dirty="0">
              <a:solidFill>
                <a:schemeClr val="dk1"/>
              </a:solidFill>
              <a:latin typeface="Roboto"/>
              <a:ea typeface="Roboto"/>
              <a:cs typeface="Roboto"/>
              <a:sym typeface="Roboto"/>
            </a:endParaRPr>
          </a:p>
          <a:p>
            <a:pPr marL="457200"/>
            <a:endParaRPr sz="2400" dirty="0">
              <a:solidFill>
                <a:schemeClr val="dk1"/>
              </a:solidFill>
              <a:latin typeface="Roboto"/>
              <a:ea typeface="Roboto"/>
              <a:cs typeface="Roboto"/>
              <a:sym typeface="Roboto"/>
            </a:endParaRPr>
          </a:p>
          <a:p>
            <a:pPr marL="457200"/>
            <a:endParaRPr dirty="0">
              <a:latin typeface="Roboto Black"/>
              <a:ea typeface="Roboto Black"/>
              <a:cs typeface="Roboto Black"/>
              <a:sym typeface="Roboto Black"/>
            </a:endParaRPr>
          </a:p>
        </p:txBody>
      </p:sp>
      <p:pic>
        <p:nvPicPr>
          <p:cNvPr id="261" name="Google Shape;261;p35"/>
          <p:cNvPicPr preferRelativeResize="0"/>
          <p:nvPr/>
        </p:nvPicPr>
        <p:blipFill rotWithShape="1">
          <a:blip r:embed="rId3">
            <a:alphaModFix/>
          </a:blip>
          <a:srcRect l="19354" r="22206"/>
          <a:stretch/>
        </p:blipFill>
        <p:spPr>
          <a:xfrm>
            <a:off x="4646525" y="2218600"/>
            <a:ext cx="3840480" cy="3657600"/>
          </a:xfrm>
          <a:prstGeom prst="rect">
            <a:avLst/>
          </a:prstGeom>
          <a:noFill/>
          <a:ln>
            <a:noFill/>
          </a:ln>
        </p:spPr>
      </p:pic>
    </p:spTree>
    <p:extLst>
      <p:ext uri="{BB962C8B-B14F-4D97-AF65-F5344CB8AC3E}">
        <p14:creationId xmlns:p14="http://schemas.microsoft.com/office/powerpoint/2010/main" val="41950841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Shape 265"/>
        <p:cNvGrpSpPr/>
        <p:nvPr/>
      </p:nvGrpSpPr>
      <p:grpSpPr>
        <a:xfrm>
          <a:off x="0" y="0"/>
          <a:ext cx="0" cy="0"/>
          <a:chOff x="0" y="0"/>
          <a:chExt cx="0" cy="0"/>
        </a:xfrm>
      </p:grpSpPr>
      <p:sp>
        <p:nvSpPr>
          <p:cNvPr id="266" name="Google Shape;266;p36"/>
          <p:cNvSpPr txBox="1">
            <a:spLocks noGrp="1"/>
          </p:cNvSpPr>
          <p:nvPr>
            <p:ph type="title"/>
          </p:nvPr>
        </p:nvSpPr>
        <p:spPr>
          <a:xfrm>
            <a:off x="157350" y="971800"/>
            <a:ext cx="8582100" cy="1014300"/>
          </a:xfrm>
          <a:prstGeom prst="rect">
            <a:avLst/>
          </a:prstGeom>
        </p:spPr>
        <p:txBody>
          <a:bodyPr spcFirstLastPara="1" vert="horz" wrap="square" lIns="91425" tIns="91425" rIns="91425" bIns="91425" rtlCol="0" anchor="b" anchorCtr="0">
            <a:noAutofit/>
          </a:bodyPr>
          <a:lstStyle/>
          <a:p>
            <a:r>
              <a:rPr lang="en" b="1" dirty="0"/>
              <a:t>Step 6d: Measure Success</a:t>
            </a:r>
            <a:endParaRPr b="1" dirty="0"/>
          </a:p>
        </p:txBody>
      </p:sp>
      <p:sp>
        <p:nvSpPr>
          <p:cNvPr id="267" name="Google Shape;267;p36"/>
          <p:cNvSpPr txBox="1"/>
          <p:nvPr/>
        </p:nvSpPr>
        <p:spPr>
          <a:xfrm>
            <a:off x="381000" y="2112075"/>
            <a:ext cx="5539500" cy="3891600"/>
          </a:xfrm>
          <a:prstGeom prst="rect">
            <a:avLst/>
          </a:prstGeom>
          <a:noFill/>
          <a:ln>
            <a:noFill/>
          </a:ln>
        </p:spPr>
        <p:txBody>
          <a:bodyPr spcFirstLastPara="1" wrap="square" lIns="91425" tIns="91425" rIns="91425" bIns="91425" anchor="t" anchorCtr="0">
            <a:noAutofit/>
          </a:bodyPr>
          <a:lstStyle/>
          <a:p>
            <a:r>
              <a:rPr lang="en" sz="2400" dirty="0">
                <a:solidFill>
                  <a:schemeClr val="dk1"/>
                </a:solidFill>
                <a:latin typeface="Roboto"/>
                <a:ea typeface="Roboto"/>
                <a:cs typeface="Roboto"/>
                <a:sym typeface="Roboto"/>
              </a:rPr>
              <a:t>How will you evaluate the impact of your work?</a:t>
            </a:r>
            <a:endParaRPr sz="2400" dirty="0">
              <a:solidFill>
                <a:schemeClr val="dk1"/>
              </a:solidFill>
              <a:latin typeface="Roboto"/>
              <a:ea typeface="Roboto"/>
              <a:cs typeface="Roboto"/>
              <a:sym typeface="Roboto"/>
            </a:endParaRPr>
          </a:p>
          <a:p>
            <a:pPr marL="457200" indent="-381000">
              <a:buClr>
                <a:schemeClr val="dk1"/>
              </a:buClr>
              <a:buSzPts val="2400"/>
              <a:buFont typeface="Roboto"/>
              <a:buChar char="●"/>
            </a:pPr>
            <a:r>
              <a:rPr lang="en" sz="2400" dirty="0">
                <a:solidFill>
                  <a:schemeClr val="dk1"/>
                </a:solidFill>
                <a:latin typeface="Roboto"/>
                <a:ea typeface="Roboto"/>
                <a:cs typeface="Roboto"/>
                <a:sym typeface="Roboto"/>
              </a:rPr>
              <a:t>Reassessment using identified tools</a:t>
            </a:r>
            <a:endParaRPr sz="2400" dirty="0">
              <a:solidFill>
                <a:schemeClr val="dk1"/>
              </a:solidFill>
              <a:latin typeface="Roboto"/>
              <a:ea typeface="Roboto"/>
              <a:cs typeface="Roboto"/>
              <a:sym typeface="Roboto"/>
            </a:endParaRPr>
          </a:p>
          <a:p>
            <a:pPr marL="457200" indent="-381000">
              <a:buClr>
                <a:schemeClr val="dk1"/>
              </a:buClr>
              <a:buSzPts val="2400"/>
              <a:buFont typeface="Roboto"/>
              <a:buChar char="●"/>
            </a:pPr>
            <a:r>
              <a:rPr lang="en" sz="2400" dirty="0">
                <a:solidFill>
                  <a:schemeClr val="dk1"/>
                </a:solidFill>
                <a:latin typeface="Roboto"/>
                <a:ea typeface="Roboto"/>
                <a:cs typeface="Roboto"/>
                <a:sym typeface="Roboto"/>
              </a:rPr>
              <a:t>Teacher, student, family surveys or focus groups</a:t>
            </a:r>
            <a:endParaRPr sz="2400" dirty="0">
              <a:solidFill>
                <a:schemeClr val="dk1"/>
              </a:solidFill>
              <a:latin typeface="Roboto"/>
              <a:ea typeface="Roboto"/>
              <a:cs typeface="Roboto"/>
              <a:sym typeface="Roboto"/>
            </a:endParaRPr>
          </a:p>
          <a:p>
            <a:pPr marL="457200" indent="-381000">
              <a:buClr>
                <a:schemeClr val="dk1"/>
              </a:buClr>
              <a:buSzPts val="2400"/>
              <a:buFont typeface="Roboto"/>
              <a:buChar char="●"/>
            </a:pPr>
            <a:r>
              <a:rPr lang="en" sz="2400" dirty="0">
                <a:solidFill>
                  <a:schemeClr val="dk1"/>
                </a:solidFill>
                <a:latin typeface="Roboto"/>
                <a:ea typeface="Roboto"/>
                <a:cs typeface="Roboto"/>
                <a:sym typeface="Roboto"/>
              </a:rPr>
              <a:t>School climate surveys</a:t>
            </a:r>
            <a:endParaRPr sz="2400" dirty="0">
              <a:solidFill>
                <a:schemeClr val="dk1"/>
              </a:solidFill>
              <a:latin typeface="Roboto"/>
              <a:ea typeface="Roboto"/>
              <a:cs typeface="Roboto"/>
              <a:sym typeface="Roboto"/>
            </a:endParaRPr>
          </a:p>
          <a:p>
            <a:pPr marL="457200" indent="-381000">
              <a:buClr>
                <a:schemeClr val="dk1"/>
              </a:buClr>
              <a:buSzPts val="2400"/>
              <a:buFont typeface="Roboto"/>
              <a:buChar char="●"/>
            </a:pPr>
            <a:r>
              <a:rPr lang="en" sz="2400" dirty="0">
                <a:solidFill>
                  <a:schemeClr val="dk1"/>
                </a:solidFill>
                <a:latin typeface="Roboto"/>
                <a:ea typeface="Roboto"/>
                <a:cs typeface="Roboto"/>
                <a:sym typeface="Roboto"/>
              </a:rPr>
              <a:t>Proxy data - behavior, attendance, etc.</a:t>
            </a:r>
            <a:endParaRPr sz="2400" dirty="0">
              <a:solidFill>
                <a:schemeClr val="dk1"/>
              </a:solidFill>
              <a:latin typeface="Roboto"/>
              <a:ea typeface="Roboto"/>
              <a:cs typeface="Roboto"/>
              <a:sym typeface="Roboto"/>
            </a:endParaRPr>
          </a:p>
          <a:p>
            <a:pPr marL="457200"/>
            <a:endParaRPr sz="2400" dirty="0">
              <a:solidFill>
                <a:schemeClr val="dk1"/>
              </a:solidFill>
              <a:latin typeface="Roboto"/>
              <a:ea typeface="Roboto"/>
              <a:cs typeface="Roboto"/>
              <a:sym typeface="Roboto"/>
            </a:endParaRPr>
          </a:p>
          <a:p>
            <a:pPr marL="457200"/>
            <a:endParaRPr dirty="0">
              <a:latin typeface="Roboto Black"/>
              <a:ea typeface="Roboto Black"/>
              <a:cs typeface="Roboto Black"/>
              <a:sym typeface="Roboto Black"/>
            </a:endParaRPr>
          </a:p>
        </p:txBody>
      </p:sp>
      <p:pic>
        <p:nvPicPr>
          <p:cNvPr id="268" name="Google Shape;268;p36"/>
          <p:cNvPicPr preferRelativeResize="0"/>
          <p:nvPr/>
        </p:nvPicPr>
        <p:blipFill>
          <a:blip r:embed="rId3">
            <a:alphaModFix/>
          </a:blip>
          <a:stretch>
            <a:fillRect/>
          </a:stretch>
        </p:blipFill>
        <p:spPr>
          <a:xfrm>
            <a:off x="5904810" y="1835535"/>
            <a:ext cx="2834640" cy="4206240"/>
          </a:xfrm>
          <a:prstGeom prst="rect">
            <a:avLst/>
          </a:prstGeom>
          <a:noFill/>
          <a:ln>
            <a:noFill/>
          </a:ln>
        </p:spPr>
      </p:pic>
    </p:spTree>
    <p:extLst>
      <p:ext uri="{BB962C8B-B14F-4D97-AF65-F5344CB8AC3E}">
        <p14:creationId xmlns:p14="http://schemas.microsoft.com/office/powerpoint/2010/main" val="42182114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8"/>
          <p:cNvSpPr txBox="1">
            <a:spLocks noGrp="1"/>
          </p:cNvSpPr>
          <p:nvPr>
            <p:ph type="title"/>
          </p:nvPr>
        </p:nvSpPr>
        <p:spPr>
          <a:xfrm>
            <a:off x="157350" y="940269"/>
            <a:ext cx="8582100" cy="1014300"/>
          </a:xfrm>
          <a:prstGeom prst="rect">
            <a:avLst/>
          </a:prstGeom>
        </p:spPr>
        <p:txBody>
          <a:bodyPr spcFirstLastPara="1" vert="horz" wrap="square" lIns="91425" tIns="91425" rIns="91425" bIns="91425" rtlCol="0" anchor="b" anchorCtr="0">
            <a:noAutofit/>
          </a:bodyPr>
          <a:lstStyle/>
          <a:p>
            <a:pPr algn="l"/>
            <a:endParaRPr dirty="0"/>
          </a:p>
          <a:p>
            <a:pPr algn="l"/>
            <a:r>
              <a:rPr lang="en" b="1" dirty="0"/>
              <a:t>  Step 7:  Sustainability</a:t>
            </a:r>
            <a:endParaRPr b="1" dirty="0"/>
          </a:p>
        </p:txBody>
      </p:sp>
      <p:sp>
        <p:nvSpPr>
          <p:cNvPr id="293" name="Google Shape;293;p38"/>
          <p:cNvSpPr txBox="1"/>
          <p:nvPr/>
        </p:nvSpPr>
        <p:spPr>
          <a:xfrm>
            <a:off x="392367" y="2256295"/>
            <a:ext cx="4452903" cy="3891600"/>
          </a:xfrm>
          <a:prstGeom prst="rect">
            <a:avLst/>
          </a:prstGeom>
          <a:noFill/>
          <a:ln>
            <a:noFill/>
          </a:ln>
        </p:spPr>
        <p:txBody>
          <a:bodyPr spcFirstLastPara="1" wrap="square" lIns="91425" tIns="91425" rIns="91425" bIns="91425" anchor="t" anchorCtr="0">
            <a:noAutofit/>
          </a:bodyPr>
          <a:lstStyle/>
          <a:p>
            <a:r>
              <a:rPr lang="en" sz="2000" dirty="0">
                <a:solidFill>
                  <a:schemeClr val="dk1"/>
                </a:solidFill>
                <a:latin typeface="Roboto"/>
                <a:ea typeface="Roboto"/>
                <a:cs typeface="Roboto"/>
                <a:sym typeface="Roboto"/>
              </a:rPr>
              <a:t>Stay focused!  Keep at it!</a:t>
            </a:r>
          </a:p>
          <a:p>
            <a:endParaRPr sz="2000" dirty="0">
              <a:solidFill>
                <a:schemeClr val="dk1"/>
              </a:solidFill>
              <a:latin typeface="Roboto"/>
              <a:ea typeface="Roboto"/>
              <a:cs typeface="Roboto"/>
              <a:sym typeface="Roboto"/>
            </a:endParaRPr>
          </a:p>
          <a:p>
            <a:pPr marL="457200" indent="-381000">
              <a:buClr>
                <a:schemeClr val="dk1"/>
              </a:buClr>
              <a:buSzPts val="2400"/>
              <a:buFont typeface="Roboto"/>
              <a:buChar char="●"/>
            </a:pPr>
            <a:r>
              <a:rPr lang="en" sz="2000" dirty="0">
                <a:solidFill>
                  <a:schemeClr val="dk1"/>
                </a:solidFill>
                <a:latin typeface="Roboto"/>
                <a:ea typeface="Roboto"/>
                <a:cs typeface="Roboto"/>
                <a:sym typeface="Roboto"/>
              </a:rPr>
              <a:t>Continue to revisit your Theory of Change - modify &amp; update!</a:t>
            </a:r>
            <a:endParaRPr sz="2000" dirty="0">
              <a:solidFill>
                <a:schemeClr val="dk1"/>
              </a:solidFill>
              <a:latin typeface="Roboto"/>
              <a:ea typeface="Roboto"/>
              <a:cs typeface="Roboto"/>
              <a:sym typeface="Roboto"/>
            </a:endParaRPr>
          </a:p>
          <a:p>
            <a:pPr marL="457200" indent="-381000">
              <a:buClr>
                <a:schemeClr val="dk1"/>
              </a:buClr>
              <a:buSzPts val="2400"/>
              <a:buFont typeface="Roboto"/>
              <a:buChar char="●"/>
            </a:pPr>
            <a:r>
              <a:rPr lang="en" sz="2000" dirty="0">
                <a:solidFill>
                  <a:schemeClr val="dk1"/>
                </a:solidFill>
                <a:latin typeface="Roboto"/>
                <a:ea typeface="Roboto"/>
                <a:cs typeface="Roboto"/>
                <a:sym typeface="Roboto"/>
              </a:rPr>
              <a:t>Figure out how to include new folks (staff, students, parents) in your work and vision.</a:t>
            </a:r>
            <a:endParaRPr sz="2000" dirty="0">
              <a:solidFill>
                <a:schemeClr val="dk1"/>
              </a:solidFill>
              <a:latin typeface="Roboto"/>
              <a:ea typeface="Roboto"/>
              <a:cs typeface="Roboto"/>
              <a:sym typeface="Roboto"/>
            </a:endParaRPr>
          </a:p>
          <a:p>
            <a:pPr marL="457200" indent="-381000">
              <a:buClr>
                <a:schemeClr val="dk1"/>
              </a:buClr>
              <a:buSzPts val="2400"/>
              <a:buFont typeface="Roboto"/>
              <a:buChar char="●"/>
            </a:pPr>
            <a:r>
              <a:rPr lang="en" sz="2000" dirty="0">
                <a:solidFill>
                  <a:schemeClr val="dk1"/>
                </a:solidFill>
                <a:latin typeface="Roboto"/>
                <a:ea typeface="Roboto"/>
                <a:cs typeface="Roboto"/>
                <a:sym typeface="Roboto"/>
              </a:rPr>
              <a:t>Communicate with your stakeholders!</a:t>
            </a:r>
            <a:endParaRPr sz="2000" dirty="0">
              <a:solidFill>
                <a:schemeClr val="dk1"/>
              </a:solidFill>
              <a:latin typeface="Roboto"/>
              <a:ea typeface="Roboto"/>
              <a:cs typeface="Roboto"/>
              <a:sym typeface="Roboto"/>
            </a:endParaRPr>
          </a:p>
          <a:p>
            <a:pPr marL="457200" indent="-381000">
              <a:buClr>
                <a:schemeClr val="dk1"/>
              </a:buClr>
              <a:buSzPts val="2400"/>
              <a:buFont typeface="Roboto"/>
              <a:buChar char="●"/>
            </a:pPr>
            <a:r>
              <a:rPr lang="en" sz="2000" dirty="0">
                <a:solidFill>
                  <a:schemeClr val="dk1"/>
                </a:solidFill>
                <a:latin typeface="Roboto"/>
                <a:ea typeface="Roboto"/>
                <a:cs typeface="Roboto"/>
                <a:sym typeface="Roboto"/>
              </a:rPr>
              <a:t>Failure is OK! Understand it and use it to improve.</a:t>
            </a:r>
            <a:endParaRPr sz="2000" dirty="0">
              <a:solidFill>
                <a:schemeClr val="dk1"/>
              </a:solidFill>
              <a:latin typeface="Roboto"/>
              <a:ea typeface="Roboto"/>
              <a:cs typeface="Roboto"/>
              <a:sym typeface="Roboto"/>
            </a:endParaRPr>
          </a:p>
          <a:p>
            <a:pPr marL="457200"/>
            <a:endParaRPr sz="2400" dirty="0">
              <a:solidFill>
                <a:schemeClr val="dk1"/>
              </a:solidFill>
              <a:latin typeface="Roboto"/>
              <a:ea typeface="Roboto"/>
              <a:cs typeface="Roboto"/>
              <a:sym typeface="Roboto"/>
            </a:endParaRPr>
          </a:p>
          <a:p>
            <a:pPr marL="457200"/>
            <a:endParaRPr dirty="0">
              <a:latin typeface="Roboto Black"/>
              <a:ea typeface="Roboto Black"/>
              <a:cs typeface="Roboto Black"/>
              <a:sym typeface="Roboto Black"/>
            </a:endParaRPr>
          </a:p>
        </p:txBody>
      </p:sp>
      <p:pic>
        <p:nvPicPr>
          <p:cNvPr id="4" name="Google Shape;261;p35"/>
          <p:cNvPicPr preferRelativeResize="0"/>
          <p:nvPr/>
        </p:nvPicPr>
        <p:blipFill rotWithShape="1">
          <a:blip r:embed="rId3">
            <a:alphaModFix/>
          </a:blip>
          <a:srcRect l="19354" r="22206"/>
          <a:stretch/>
        </p:blipFill>
        <p:spPr>
          <a:xfrm>
            <a:off x="5257800" y="1909410"/>
            <a:ext cx="3291840" cy="4297680"/>
          </a:xfrm>
          <a:prstGeom prst="rect">
            <a:avLst/>
          </a:prstGeom>
          <a:noFill/>
          <a:ln>
            <a:noFill/>
          </a:ln>
        </p:spPr>
      </p:pic>
    </p:spTree>
    <p:extLst>
      <p:ext uri="{BB962C8B-B14F-4D97-AF65-F5344CB8AC3E}">
        <p14:creationId xmlns:p14="http://schemas.microsoft.com/office/powerpoint/2010/main" val="41017756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537" y="1286512"/>
            <a:ext cx="6859785" cy="765572"/>
          </a:xfrm>
        </p:spPr>
        <p:txBody>
          <a:bodyPr>
            <a:normAutofit fontScale="90000"/>
          </a:bodyPr>
          <a:lstStyle/>
          <a:p>
            <a:pPr algn="l"/>
            <a:r>
              <a:rPr lang="en-US" b="1" dirty="0"/>
              <a:t>Thank you for your attention!</a:t>
            </a:r>
          </a:p>
        </p:txBody>
      </p:sp>
      <p:sp>
        <p:nvSpPr>
          <p:cNvPr id="3" name="Content Placeholder 2"/>
          <p:cNvSpPr>
            <a:spLocks noGrp="1"/>
          </p:cNvSpPr>
          <p:nvPr>
            <p:ph idx="1"/>
          </p:nvPr>
        </p:nvSpPr>
        <p:spPr>
          <a:xfrm>
            <a:off x="462328" y="2432134"/>
            <a:ext cx="8368200" cy="3078900"/>
          </a:xfrm>
        </p:spPr>
        <p:txBody>
          <a:bodyPr>
            <a:normAutofit fontScale="85000" lnSpcReduction="20000"/>
          </a:bodyPr>
          <a:lstStyle/>
          <a:p>
            <a:pPr marL="0" indent="0" algn="ctr">
              <a:buNone/>
            </a:pPr>
            <a:endParaRPr lang="en-US" dirty="0"/>
          </a:p>
          <a:p>
            <a:pPr marL="0" indent="0" algn="ctr">
              <a:buNone/>
            </a:pPr>
            <a:r>
              <a:rPr lang="en-US" dirty="0"/>
              <a:t>Teri Lawler, MA</a:t>
            </a:r>
          </a:p>
          <a:p>
            <a:pPr marL="0" indent="0" algn="ctr">
              <a:buNone/>
            </a:pPr>
            <a:r>
              <a:rPr lang="en-US" dirty="0"/>
              <a:t>Education Associate</a:t>
            </a:r>
          </a:p>
          <a:p>
            <a:pPr marL="0" indent="0" algn="ctr">
              <a:buNone/>
            </a:pPr>
            <a:r>
              <a:rPr lang="en-US" dirty="0"/>
              <a:t>Trauma-Informed Practices and Social and Emotional Learning</a:t>
            </a:r>
          </a:p>
          <a:p>
            <a:pPr marL="0" indent="0" algn="ctr">
              <a:buNone/>
            </a:pPr>
            <a:r>
              <a:rPr lang="en-US" dirty="0">
                <a:hlinkClick r:id="rId2"/>
              </a:rPr>
              <a:t>teri.lawler@doe.k12.de.us</a:t>
            </a:r>
            <a:endParaRPr lang="en-US" dirty="0"/>
          </a:p>
          <a:p>
            <a:pPr marL="0" indent="0" algn="ctr">
              <a:buNone/>
            </a:pPr>
            <a:r>
              <a:rPr lang="en-US" dirty="0"/>
              <a:t>302-857-3306</a:t>
            </a:r>
          </a:p>
        </p:txBody>
      </p:sp>
    </p:spTree>
    <p:extLst>
      <p:ext uri="{BB962C8B-B14F-4D97-AF65-F5344CB8AC3E}">
        <p14:creationId xmlns:p14="http://schemas.microsoft.com/office/powerpoint/2010/main" val="361748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6477000" cy="1143000"/>
          </a:xfrm>
        </p:spPr>
        <p:txBody>
          <a:bodyPr/>
          <a:lstStyle/>
          <a:p>
            <a:r>
              <a:rPr lang="en-US" b="1" dirty="0">
                <a:solidFill>
                  <a:srgbClr val="0070C0"/>
                </a:solidFill>
              </a:rPr>
              <a:t>Examples of Trauma</a:t>
            </a:r>
          </a:p>
        </p:txBody>
      </p:sp>
      <p:sp>
        <p:nvSpPr>
          <p:cNvPr id="3" name="Content Placeholder 2"/>
          <p:cNvSpPr>
            <a:spLocks noGrp="1"/>
          </p:cNvSpPr>
          <p:nvPr>
            <p:ph idx="1"/>
          </p:nvPr>
        </p:nvSpPr>
        <p:spPr>
          <a:xfrm>
            <a:off x="457200" y="1905000"/>
            <a:ext cx="8229600" cy="4221163"/>
          </a:xfrm>
        </p:spPr>
        <p:txBody>
          <a:bodyPr>
            <a:noAutofit/>
          </a:bodyPr>
          <a:lstStyle/>
          <a:p>
            <a:pPr marL="0" indent="0" algn="ctr">
              <a:spcBef>
                <a:spcPts val="0"/>
              </a:spcBef>
              <a:buNone/>
            </a:pPr>
            <a:r>
              <a:rPr lang="en-US" sz="2800" dirty="0">
                <a:solidFill>
                  <a:srgbClr val="009900"/>
                </a:solidFill>
              </a:rPr>
              <a:t>Abandonment/neglect, </a:t>
            </a:r>
            <a:r>
              <a:rPr lang="en-US" sz="2800" dirty="0">
                <a:solidFill>
                  <a:srgbClr val="FF00FF"/>
                </a:solidFill>
              </a:rPr>
              <a:t>death or loss of a caregiver, </a:t>
            </a:r>
            <a:r>
              <a:rPr lang="en-US" sz="2800" dirty="0">
                <a:solidFill>
                  <a:srgbClr val="00B0F0"/>
                </a:solidFill>
              </a:rPr>
              <a:t>automobile or other serious accidents, </a:t>
            </a:r>
            <a:r>
              <a:rPr lang="en-US" sz="2800" dirty="0"/>
              <a:t>living in chaotic environments with inconsistent financial or housing resources, </a:t>
            </a:r>
            <a:r>
              <a:rPr lang="en-US" sz="2800" dirty="0">
                <a:solidFill>
                  <a:srgbClr val="FFC000"/>
                </a:solidFill>
              </a:rPr>
              <a:t>witnessing or suffering violence, </a:t>
            </a:r>
            <a:r>
              <a:rPr lang="en-US" sz="2800" dirty="0">
                <a:solidFill>
                  <a:srgbClr val="FF0000"/>
                </a:solidFill>
              </a:rPr>
              <a:t>bullying, </a:t>
            </a:r>
            <a:r>
              <a:rPr lang="en-US" sz="2800" dirty="0">
                <a:solidFill>
                  <a:srgbClr val="0070C0"/>
                </a:solidFill>
              </a:rPr>
              <a:t>physical or sexual abuse, </a:t>
            </a:r>
            <a:r>
              <a:rPr lang="en-US" sz="2800" dirty="0">
                <a:solidFill>
                  <a:srgbClr val="00B050"/>
                </a:solidFill>
              </a:rPr>
              <a:t>neighborhood violence, </a:t>
            </a:r>
          </a:p>
          <a:p>
            <a:pPr marL="0" indent="0" algn="ctr">
              <a:spcBef>
                <a:spcPts val="0"/>
              </a:spcBef>
              <a:buNone/>
            </a:pPr>
            <a:r>
              <a:rPr lang="en-US" sz="2800" dirty="0">
                <a:solidFill>
                  <a:srgbClr val="FF0000"/>
                </a:solidFill>
              </a:rPr>
              <a:t>life-threatening illness/painful medical procedures, </a:t>
            </a:r>
            <a:r>
              <a:rPr lang="en-US" sz="2800" dirty="0">
                <a:solidFill>
                  <a:schemeClr val="accent2">
                    <a:lumMod val="60000"/>
                    <a:lumOff val="40000"/>
                  </a:schemeClr>
                </a:solidFill>
              </a:rPr>
              <a:t>natural disasters, </a:t>
            </a:r>
            <a:r>
              <a:rPr lang="en-US" sz="2800" dirty="0">
                <a:solidFill>
                  <a:schemeClr val="accent2">
                    <a:lumMod val="50000"/>
                  </a:schemeClr>
                </a:solidFill>
              </a:rPr>
              <a:t>incarceration of a loved one, </a:t>
            </a:r>
            <a:r>
              <a:rPr lang="en-US" sz="2800" dirty="0">
                <a:solidFill>
                  <a:srgbClr val="7030A0"/>
                </a:solidFill>
              </a:rPr>
              <a:t>systems-induced trauma such as removal from home, multiple placements, separation from siblings,</a:t>
            </a:r>
            <a:r>
              <a:rPr lang="en-US" sz="2800" dirty="0">
                <a:solidFill>
                  <a:schemeClr val="bg1">
                    <a:lumMod val="50000"/>
                  </a:schemeClr>
                </a:solidFill>
              </a:rPr>
              <a:t> </a:t>
            </a:r>
            <a:r>
              <a:rPr lang="en-US" sz="2800" dirty="0">
                <a:solidFill>
                  <a:srgbClr val="0070C0"/>
                </a:solidFill>
              </a:rPr>
              <a:t>acts of terrorism </a:t>
            </a:r>
          </a:p>
        </p:txBody>
      </p:sp>
    </p:spTree>
    <p:extLst>
      <p:ext uri="{BB962C8B-B14F-4D97-AF65-F5344CB8AC3E}">
        <p14:creationId xmlns:p14="http://schemas.microsoft.com/office/powerpoint/2010/main" val="3379268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33400"/>
            <a:ext cx="6477000" cy="1143000"/>
          </a:xfrm>
        </p:spPr>
        <p:txBody>
          <a:bodyPr>
            <a:normAutofit/>
          </a:bodyPr>
          <a:lstStyle/>
          <a:p>
            <a:r>
              <a:rPr lang="en-US" b="1" dirty="0">
                <a:solidFill>
                  <a:srgbClr val="0070C0"/>
                </a:solidFill>
              </a:rPr>
              <a:t>Trauma in Children</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581400" y="1676400"/>
            <a:ext cx="1924050" cy="3109265"/>
          </a:xfrm>
        </p:spPr>
      </p:pic>
      <p:sp>
        <p:nvSpPr>
          <p:cNvPr id="7" name="Title 1"/>
          <p:cNvSpPr txBox="1">
            <a:spLocks/>
          </p:cNvSpPr>
          <p:nvPr/>
        </p:nvSpPr>
        <p:spPr>
          <a:xfrm>
            <a:off x="1066800" y="5029200"/>
            <a:ext cx="7239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009900"/>
                </a:solidFill>
              </a:rPr>
              <a:t>Turns off the learning switch!</a:t>
            </a:r>
          </a:p>
        </p:txBody>
      </p:sp>
    </p:spTree>
    <p:extLst>
      <p:ext uri="{BB962C8B-B14F-4D97-AF65-F5344CB8AC3E}">
        <p14:creationId xmlns:p14="http://schemas.microsoft.com/office/powerpoint/2010/main" val="1784194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830580"/>
            <a:ext cx="6477000" cy="1143000"/>
          </a:xfrm>
        </p:spPr>
        <p:txBody>
          <a:bodyPr/>
          <a:lstStyle/>
          <a:p>
            <a:r>
              <a:rPr lang="en-US" b="1" dirty="0">
                <a:solidFill>
                  <a:srgbClr val="0070C0"/>
                </a:solidFill>
              </a:rPr>
              <a:t>Take Care Delaware</a:t>
            </a:r>
          </a:p>
        </p:txBody>
      </p:sp>
      <p:sp>
        <p:nvSpPr>
          <p:cNvPr id="3" name="Content Placeholder 2"/>
          <p:cNvSpPr>
            <a:spLocks noGrp="1"/>
          </p:cNvSpPr>
          <p:nvPr>
            <p:ph idx="1"/>
          </p:nvPr>
        </p:nvSpPr>
        <p:spPr>
          <a:xfrm>
            <a:off x="1219200" y="2362200"/>
            <a:ext cx="6934200" cy="3962400"/>
          </a:xfrm>
        </p:spPr>
        <p:txBody>
          <a:bodyPr>
            <a:normAutofit fontScale="92500" lnSpcReduction="20000"/>
          </a:bodyPr>
          <a:lstStyle/>
          <a:p>
            <a:pPr>
              <a:buClrTx/>
              <a:buFont typeface="Arial" panose="020B0604020202020204" pitchFamily="34" charset="0"/>
              <a:buChar char="•"/>
            </a:pPr>
            <a:r>
              <a:rPr lang="en-US" sz="2800" dirty="0">
                <a:latin typeface="+mj-lt"/>
              </a:rPr>
              <a:t>A program aimed at ensuring that children who are exposed to violence receive appropriate interventions so they can succeed in school to the best of their ability.</a:t>
            </a:r>
          </a:p>
          <a:p>
            <a:pPr marL="0" indent="0">
              <a:buClrTx/>
              <a:buNone/>
            </a:pPr>
            <a:endParaRPr lang="en-US" sz="2800" dirty="0">
              <a:latin typeface="+mj-lt"/>
            </a:endParaRPr>
          </a:p>
          <a:p>
            <a:pPr>
              <a:buClrTx/>
              <a:buFont typeface="Arial" panose="020B0604020202020204" pitchFamily="34" charset="0"/>
              <a:buChar char="•"/>
            </a:pPr>
            <a:r>
              <a:rPr lang="en-US" sz="2800" dirty="0">
                <a:latin typeface="+mj-lt"/>
              </a:rPr>
              <a:t>Research shows that trauma can undermine children’s ability to learn, form relationships and function appropriately in the classroom.</a:t>
            </a:r>
          </a:p>
          <a:p>
            <a:endParaRPr lang="en-US" sz="2800" b="1" dirty="0">
              <a:latin typeface="+mj-lt"/>
            </a:endParaRPr>
          </a:p>
          <a:p>
            <a:pPr marL="0" indent="0" algn="ctr">
              <a:buNone/>
            </a:pPr>
            <a:r>
              <a:rPr lang="en-US" sz="2800" b="1" dirty="0">
                <a:solidFill>
                  <a:srgbClr val="00B050"/>
                </a:solidFill>
                <a:latin typeface="+mj-lt"/>
              </a:rPr>
              <a:t>FOCUS </a:t>
            </a:r>
            <a:r>
              <a:rPr lang="en-US" sz="2800" b="1" dirty="0">
                <a:latin typeface="+mj-lt"/>
              </a:rPr>
              <a:t> </a:t>
            </a:r>
            <a:r>
              <a:rPr lang="en-US" sz="2800" b="1" dirty="0">
                <a:solidFill>
                  <a:srgbClr val="FF0000"/>
                </a:solidFill>
                <a:latin typeface="+mj-lt"/>
              </a:rPr>
              <a:t>BEHAVE APPROPRIATELY  </a:t>
            </a:r>
            <a:r>
              <a:rPr lang="en-US" sz="2800" b="1" dirty="0">
                <a:solidFill>
                  <a:srgbClr val="7030A0"/>
                </a:solidFill>
                <a:latin typeface="+mj-lt"/>
              </a:rPr>
              <a:t>LEARN</a:t>
            </a:r>
            <a:endParaRPr lang="en-US" sz="3200" b="1" dirty="0">
              <a:latin typeface="+mj-lt"/>
            </a:endParaRPr>
          </a:p>
          <a:p>
            <a:pPr marL="0" indent="0">
              <a:buNone/>
            </a:pPr>
            <a:endParaRPr lang="en-US" dirty="0">
              <a:latin typeface="+mj-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762000"/>
            <a:ext cx="1143000" cy="1211580"/>
          </a:xfrm>
          <a:prstGeom prst="rect">
            <a:avLst/>
          </a:prstGeom>
        </p:spPr>
      </p:pic>
    </p:spTree>
    <p:extLst>
      <p:ext uri="{BB962C8B-B14F-4D97-AF65-F5344CB8AC3E}">
        <p14:creationId xmlns:p14="http://schemas.microsoft.com/office/powerpoint/2010/main" val="10921584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4269</TotalTime>
  <Words>5242</Words>
  <Application>Microsoft Office PowerPoint</Application>
  <PresentationFormat>On-screen Show (4:3)</PresentationFormat>
  <Paragraphs>762</Paragraphs>
  <Slides>67</Slides>
  <Notes>51</Notes>
  <HiddenSlides>4</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67</vt:i4>
      </vt:variant>
    </vt:vector>
  </HeadingPairs>
  <TitlesOfParts>
    <vt:vector size="79" baseType="lpstr">
      <vt:lpstr>Arial</vt:lpstr>
      <vt:lpstr>Calibri</vt:lpstr>
      <vt:lpstr>Century Gothic</vt:lpstr>
      <vt:lpstr>Lato</vt:lpstr>
      <vt:lpstr>Montserrat</vt:lpstr>
      <vt:lpstr>Perpetua</vt:lpstr>
      <vt:lpstr>Roboto</vt:lpstr>
      <vt:lpstr>Roboto Black</vt:lpstr>
      <vt:lpstr>Times</vt:lpstr>
      <vt:lpstr>Wingdings</vt:lpstr>
      <vt:lpstr>Wingdings 2</vt:lpstr>
      <vt:lpstr>Office Theme</vt:lpstr>
      <vt:lpstr>Application of Trauma Informed Care Approaches in Delaware:</vt:lpstr>
      <vt:lpstr>State Services for Children in Delaware</vt:lpstr>
      <vt:lpstr>PowerPoint Presentation</vt:lpstr>
      <vt:lpstr>Adverse Childhood Experiences</vt:lpstr>
      <vt:lpstr>PowerPoint Presentation</vt:lpstr>
      <vt:lpstr>Not unusual for a newborn in DE to have 4 ACE’s</vt:lpstr>
      <vt:lpstr>Examples of Trauma</vt:lpstr>
      <vt:lpstr>Trauma in Children</vt:lpstr>
      <vt:lpstr>Take Care Delaware</vt:lpstr>
      <vt:lpstr>The Problem</vt:lpstr>
      <vt:lpstr>Take Care Delaware *Kids being successful in school* </vt:lpstr>
      <vt:lpstr>Take Care Delaware</vt:lpstr>
      <vt:lpstr>Who gets a TCD notice?</vt:lpstr>
      <vt:lpstr>Examples of TCD notifications</vt:lpstr>
      <vt:lpstr>Law Enforcement  sending the TCD Notice to the School</vt:lpstr>
      <vt:lpstr>Building Relationships</vt:lpstr>
      <vt:lpstr>This Simple TCD Notice</vt:lpstr>
      <vt:lpstr>TCD Notice</vt:lpstr>
      <vt:lpstr>The Solution   A Trauma Sensitive School</vt:lpstr>
      <vt:lpstr>Children who are Traumatized</vt:lpstr>
      <vt:lpstr>*No one-size fits all approach </vt:lpstr>
      <vt:lpstr>PowerPoint Presentation</vt:lpstr>
      <vt:lpstr>PowerPoint Presentation</vt:lpstr>
      <vt:lpstr>PowerPoint Presentation</vt:lpstr>
      <vt:lpstr>School Interventions</vt:lpstr>
      <vt:lpstr> Individual Academic Interventions   </vt:lpstr>
      <vt:lpstr>Individual Behavioral  Interventions</vt:lpstr>
      <vt:lpstr>School Response without  TCD Intervention</vt:lpstr>
      <vt:lpstr>School Response with  TCD Intervention</vt:lpstr>
      <vt:lpstr>Take Care Delaware</vt:lpstr>
      <vt:lpstr>TCD In Summary</vt:lpstr>
      <vt:lpstr>PowerPoint Presentation</vt:lpstr>
      <vt:lpstr>  Creating Success with  Whole Child Learning </vt:lpstr>
      <vt:lpstr>Trauma and Toxic Stress</vt:lpstr>
      <vt:lpstr>PowerPoint Presentation</vt:lpstr>
      <vt:lpstr>PowerPoint Presentation</vt:lpstr>
      <vt:lpstr>Compassionate Schools Start-Up Guide:  Mapping the Journey</vt:lpstr>
      <vt:lpstr>       Rodel Teacher Council</vt:lpstr>
      <vt:lpstr>Delaware by the Numbers</vt:lpstr>
      <vt:lpstr>Compassionate Schools Learning Collaborative </vt:lpstr>
      <vt:lpstr>Myths about Trauma Informed Approaches in Education</vt:lpstr>
      <vt:lpstr>What Does a Trauma-Informed School Look Like?</vt:lpstr>
      <vt:lpstr> Step 6c: Make Changes</vt:lpstr>
      <vt:lpstr>Build Stronger Brains and Resilient Communities</vt:lpstr>
      <vt:lpstr>Compassionate Schools Curriculum:  Brain Architecture Game</vt:lpstr>
      <vt:lpstr>Building Brains is Group Work!</vt:lpstr>
      <vt:lpstr>    Building Relationships and Targeted Skills</vt:lpstr>
      <vt:lpstr>Curriculum: Educator Self-Care</vt:lpstr>
      <vt:lpstr>Professional Learning Strategy</vt:lpstr>
      <vt:lpstr>Build Capacity in Schoolwide Systems</vt:lpstr>
      <vt:lpstr>Book Study</vt:lpstr>
      <vt:lpstr>Strategies to Build Resilience</vt:lpstr>
      <vt:lpstr> Step 1: Build Your Team</vt:lpstr>
      <vt:lpstr>     Step 2:  Understand the WHY                and Set Your Intention</vt:lpstr>
      <vt:lpstr>Create a Theory of Change</vt:lpstr>
      <vt:lpstr> Step 3: Create an Asset Map</vt:lpstr>
      <vt:lpstr> Step 3: Create an Asset Map</vt:lpstr>
      <vt:lpstr>PowerPoint Presentation</vt:lpstr>
      <vt:lpstr>    Step 4: Evaluate Your Data</vt:lpstr>
      <vt:lpstr>Step 5: Assess Your Practices</vt:lpstr>
      <vt:lpstr> Step 6: Create an Action Plan </vt:lpstr>
      <vt:lpstr>     Step 6a: Build Awareness</vt:lpstr>
      <vt:lpstr> Step 6b: Build Commitment</vt:lpstr>
      <vt:lpstr> Step 6c: Make Changes</vt:lpstr>
      <vt:lpstr>Step 6d: Measure Success</vt:lpstr>
      <vt:lpstr>   Step 7:  Sustainability</vt:lpstr>
      <vt:lpstr>Thank you for your attention!</vt:lpstr>
    </vt:vector>
  </TitlesOfParts>
  <Company>West Virginia Office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WVOT</dc:creator>
  <cp:lastModifiedBy>Hope Ellsworth</cp:lastModifiedBy>
  <cp:revision>406</cp:revision>
  <cp:lastPrinted>2019-05-08T12:27:54Z</cp:lastPrinted>
  <dcterms:created xsi:type="dcterms:W3CDTF">2015-04-20T16:25:25Z</dcterms:created>
  <dcterms:modified xsi:type="dcterms:W3CDTF">2019-05-13T11:06:26Z</dcterms:modified>
</cp:coreProperties>
</file>